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9" r:id="rId1"/>
  </p:sldMasterIdLst>
  <p:notesMasterIdLst>
    <p:notesMasterId r:id="rId49"/>
  </p:notesMasterIdLst>
  <p:handoutMasterIdLst>
    <p:handoutMasterId r:id="rId5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67" r:id="rId14"/>
    <p:sldId id="268" r:id="rId15"/>
    <p:sldId id="269" r:id="rId16"/>
    <p:sldId id="270" r:id="rId17"/>
    <p:sldId id="272" r:id="rId18"/>
    <p:sldId id="273" r:id="rId19"/>
    <p:sldId id="284" r:id="rId20"/>
    <p:sldId id="274" r:id="rId21"/>
    <p:sldId id="275" r:id="rId22"/>
    <p:sldId id="277" r:id="rId23"/>
    <p:sldId id="279" r:id="rId24"/>
    <p:sldId id="278" r:id="rId25"/>
    <p:sldId id="280" r:id="rId26"/>
    <p:sldId id="281" r:id="rId27"/>
    <p:sldId id="282" r:id="rId28"/>
    <p:sldId id="283" r:id="rId29"/>
    <p:sldId id="276" r:id="rId30"/>
    <p:sldId id="285" r:id="rId31"/>
    <p:sldId id="289" r:id="rId32"/>
    <p:sldId id="287" r:id="rId33"/>
    <p:sldId id="288" r:id="rId34"/>
    <p:sldId id="292" r:id="rId35"/>
    <p:sldId id="291" r:id="rId36"/>
    <p:sldId id="290" r:id="rId37"/>
    <p:sldId id="286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293" r:id="rId48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18DCFB-45F3-4705-B1C6-623834E0530F}" v="542" dt="2022-03-16T11:03:46.1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623" autoAdjust="0"/>
  </p:normalViewPr>
  <p:slideViewPr>
    <p:cSldViewPr snapToGrid="0">
      <p:cViewPr varScale="1">
        <p:scale>
          <a:sx n="73" d="100"/>
          <a:sy n="73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70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6FE795F-4C8B-41B8-B1FC-DA2C8C54D5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10486EB-A8A7-44B8-B66E-2BC304ABB4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E72C7-43AE-4063-8FF7-89B1CFBE603A}" type="datetime1">
              <a:rPr lang="ru-RU" smtClean="0"/>
              <a:t>16.03.2022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7C88724-E17E-417B-8FFA-E811B36E16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E36B77-194C-4616-B4E2-D58277D186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F9E41-7236-410B-A8BF-26404AAA8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3428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89729-063C-4E5A-A6EB-08E659FC9C39}" type="datetime1">
              <a:rPr lang="ru-RU" smtClean="0"/>
              <a:pPr/>
              <a:t>16.03.2022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/>
            <a:r>
              <a:rPr lang="ru-RU" noProof="0"/>
              <a:t>Второй </a:t>
            </a:r>
            <a:r>
              <a:rPr lang="ru-RU" noProof="0" dirty="0"/>
              <a:t>уровень</a:t>
            </a:r>
          </a:p>
          <a:p>
            <a:pPr lvl="2"/>
            <a:r>
              <a:rPr lang="ru-RU" noProof="0" dirty="0"/>
              <a:t>Третий уровень</a:t>
            </a:r>
          </a:p>
          <a:p>
            <a:pPr lvl="3"/>
            <a:r>
              <a:rPr lang="ru-RU" noProof="0" dirty="0"/>
              <a:t>Четвертый уровень</a:t>
            </a:r>
          </a:p>
          <a:p>
            <a:pPr lvl="4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E874E-7096-4673-9972-7BF10055676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94575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E874E-7096-4673-9972-7BF10055676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226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3B3C7E-BC2D-4436-8B03-AC421FA66787}"/>
              </a:ext>
            </a:extLst>
          </p:cNvPr>
          <p:cNvSpPr/>
          <p:nvPr/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6887E-4265-46F7-9DE0-605FFFC907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5130" y="1066800"/>
            <a:ext cx="8112369" cy="2073119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 cap="all" spc="39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B1A74-54F5-45CA-8922-87FFD5751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5804" y="4876802"/>
            <a:ext cx="7821637" cy="102869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BE6EF-9D0F-4ABF-B92C-E967FE3F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AB150-954C-4F02-89AC-DA7163D7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9965" y="6245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16270-CBD7-4ACC-BFC5-9CADE722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B5D0C1-066E-4C02-A6B8-59FAE4A19724}"/>
              </a:ext>
            </a:extLst>
          </p:cNvPr>
          <p:cNvGrpSpPr/>
          <p:nvPr/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2443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B1126-542A-43AD-8078-EE356516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5F98B-5F32-4561-BFBC-9F6E5DA0A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700" y="2161903"/>
            <a:ext cx="10134600" cy="3743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3D0DD-B04E-4E48-8EE1-51E46131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1352D-F9C0-4442-9601-A09A7655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C0801-9C45-40AE-AB33-5742CDA4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52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946561-59BF-4566-AD2C-9B05C4771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6250" y="723899"/>
            <a:ext cx="2271849" cy="5410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F7870-6CBD-47E2-854C-68141BAA1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3900" y="723899"/>
            <a:ext cx="8302534" cy="5410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2FAF3-C106-49CB-A845-1FC7F731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D5CCC-00E8-48FA-91A6-921E7B64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E1751-E7AA-406D-A977-1ACEF1FB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79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DC87-4B97-4A7C-BC4C-6E772456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9FD9-57FD-4ABA-9FCD-79540525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BD40E-B0AA-47B8-900F-488A8AEC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E623C-1E35-4485-A5B4-A71969BE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6BB9-EF4F-465E-985B-34521F68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6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F5577-D71B-4279-B07A-62F703E5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367D-C35C-4023-BEBE-F834D033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FCF8A-B8C6-496A-98A5-BBB52DB7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CDE45C10-227D-42DF-A888-EEFD3784FA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23900" y="750338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214944-8898-48BC-AE6F-065DA7BBB8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80478" y="4714704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B3AAB-30C4-441D-B481-D253F8325953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DCB6176-5585-40BC-BC9C-CA625F989F1B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C4F1D9-97D8-43DD-A319-C56367F97FCE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5E64ED-B373-4866-B5A2-E805D316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91" y="1274475"/>
            <a:ext cx="3761832" cy="2823913"/>
          </a:xfrm>
        </p:spPr>
        <p:txBody>
          <a:bodyPr anchor="b">
            <a:normAutofit/>
          </a:bodyPr>
          <a:lstStyle>
            <a:lvl1pPr algn="ctr">
              <a:defRPr sz="3200" cap="all" spc="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D6168-DDAE-41B2-A0D5-42185A2D0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6756" y="2730304"/>
            <a:ext cx="4383030" cy="13973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836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25EB-71EE-41B3-89D2-47A0C7C3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62F7D-C4AD-4BD4-AAC8-F0223EE4A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7305" y="2155369"/>
            <a:ext cx="4953000" cy="39983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FB088-28C6-4667-8DF2-0DE32AE3E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6095F-AE34-4E94-B722-E3A1205A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6A8E6-BD94-48EA-8F35-DA0DF910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78AEF-56B8-49F5-81E8-663B1FFA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09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873F-001F-4254-97F3-05329E6A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55171"/>
            <a:ext cx="10134600" cy="113551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7B575-060F-4296-A28A-93DA109F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7306" y="1801620"/>
            <a:ext cx="4849036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81A51-F4D1-4A02-9918-C416F820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7306" y="2619103"/>
            <a:ext cx="4849036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916D0-3DFE-455D-9888-3FDEFD3D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108" y="1801620"/>
            <a:ext cx="4904585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93D763-0643-4A48-8007-93391C59F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108" y="2619103"/>
            <a:ext cx="4904585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2D07B-3A5D-41C2-83B8-BD1AD652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2C1367-FE5A-4CDD-B85B-724FFFE5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2F244-23EB-4E1A-B74F-77F23F87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94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6C0A-BEF4-4DE4-A9D2-C60298FC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7C0AC-3C98-4D68-AE72-CFFA1638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7722A-E2E4-45D2-8A20-4853ED68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B9201-B20B-4412-B745-F2F6A914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42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4889A-9ABE-4409-BAD8-F84C36C1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A5A70-FE21-4CB6-A67B-1DC798E9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4AD11-7FD2-432C-A6AB-395BE927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97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97CF-9CDD-4E78-8F35-A2FFE786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94BFE-7A85-4123-B0F7-4DB1C141C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6800"/>
            <a:ext cx="6172200" cy="48386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EFD6D-1929-4A73-A860-22A36FF5C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399A5-94A1-4452-AFF0-918BDA8B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589D8-DD83-406C-A77A-176D23993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46024-82ED-40EF-8846-F6CC44BC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95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12FA-83A4-42AF-98D7-312C4C5A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F1DC8-2932-4C6E-BFBB-8BA1C95984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5942012" cy="4838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E0000-EF01-46A5-8A71-25FB7EA3F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AD40B-9246-4532-9F73-5BA9061C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6B9A0-5B1C-4F7B-828A-EF74E514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E99FB-C932-4165-A612-8B302D8F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82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E7638-D991-46E7-BF2C-67D1AC82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1288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C6B9C-4923-4DAB-9748-D5CD289EB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2161903"/>
            <a:ext cx="10134600" cy="396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78CF6-4B33-40E4-B881-5F4C56837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765" y="6245032"/>
            <a:ext cx="5244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E857E-F564-4539-9984-10435B614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841" y="6245032"/>
            <a:ext cx="2659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EABEF-B998-4B11-A878-8F492F8E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9964" y="6245033"/>
            <a:ext cx="41122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B54D17-3792-403D-9127-495845021D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99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-228600" algn="l" defTabSz="914400" rtl="0" eaLnBrk="1" latinLnBrk="0" hangingPunct="1">
        <a:lnSpc>
          <a:spcPct val="11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0">
            <a:extLst>
              <a:ext uri="{FF2B5EF4-FFF2-40B4-BE49-F238E27FC236}">
                <a16:creationId xmlns:a16="http://schemas.microsoft.com/office/drawing/2014/main" id="{1AB7CFDD-E67B-4078-9BD0-D09D4200E4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Горы в тумане">
            <a:extLst>
              <a:ext uri="{FF2B5EF4-FFF2-40B4-BE49-F238E27FC236}">
                <a16:creationId xmlns:a16="http://schemas.microsoft.com/office/drawing/2014/main" id="{4E8A2C18-E4FC-90E3-88C6-3AC45FA025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15730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31" name="Rectangle 22">
            <a:extLst>
              <a:ext uri="{FF2B5EF4-FFF2-40B4-BE49-F238E27FC236}">
                <a16:creationId xmlns:a16="http://schemas.microsoft.com/office/drawing/2014/main" id="{4DAEF25D-C97E-48E9-B20C-FEFC2EC6E5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99981"/>
            <a:ext cx="12191999" cy="4958018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50000"/>
                </a:srgbClr>
              </a:gs>
              <a:gs pos="87000">
                <a:srgbClr val="000000">
                  <a:alpha val="56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55401" y="3191319"/>
            <a:ext cx="7272408" cy="1752537"/>
          </a:xfrm>
        </p:spPr>
        <p:txBody>
          <a:bodyPr rtlCol="0" anchor="b">
            <a:normAutofit/>
          </a:bodyPr>
          <a:lstStyle/>
          <a:p>
            <a:r>
              <a:rPr lang="ru-RU">
                <a:solidFill>
                  <a:srgbClr val="FFFFFF"/>
                </a:solidFill>
              </a:rPr>
              <a:t>Quiz show</a:t>
            </a:r>
            <a:br>
              <a:rPr lang="ru-RU">
                <a:solidFill>
                  <a:srgbClr val="FFFFFF"/>
                </a:solidFill>
              </a:rPr>
            </a:br>
            <a:r>
              <a:rPr lang="ru-RU">
                <a:solidFill>
                  <a:srgbClr val="FFFFFF"/>
                </a:solidFill>
              </a:rPr>
              <a:t>game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67423" y="5191699"/>
            <a:ext cx="6685413" cy="942402"/>
          </a:xfrm>
        </p:spPr>
        <p:txBody>
          <a:bodyPr rtlCol="0" anchor="t">
            <a:normAutofit/>
          </a:bodyPr>
          <a:lstStyle/>
          <a:p>
            <a:pPr rtl="0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82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5CD2A3-2099-476E-9A85-55DC735FA2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902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FE530-6EE5-4468-83E5-1221EB011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951" y="-5529"/>
            <a:ext cx="7335079" cy="19694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cap="all" spc="390" dirty="0"/>
              <a:t>Name the following city and country</a:t>
            </a:r>
            <a:endParaRPr lang="en-US" sz="4000" kern="1200" cap="all" spc="390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2979E8-2E86-433E-A7E4-5F102E45A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3889173"/>
            <a:ext cx="867485" cy="115439"/>
            <a:chOff x="8910933" y="1861308"/>
            <a:chExt cx="867485" cy="11543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DDEF0D5-EF9F-43D4-BF40-27A3121E02F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1438B34-2B34-4614-B3B4-D099271503B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C691BDB-93D3-4721-903C-45DD9590F11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Рисунок 4" descr="Изображение выглядит как небо, внешний, вода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6A5223AD-725C-4A42-A39A-1D030ED71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362" y="2026489"/>
            <a:ext cx="6035615" cy="453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10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5CD2A3-2099-476E-9A85-55DC735FA2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902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4D56E5-6E8A-4630-977B-31D58B90A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461" y="1460962"/>
            <a:ext cx="7335079" cy="19694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cap="all" spc="390" dirty="0">
                <a:ea typeface="+mj-lt"/>
                <a:cs typeface="+mj-lt"/>
              </a:rPr>
              <a:t>On which continent is India located?</a:t>
            </a:r>
            <a:endParaRPr lang="ru-RU" dirty="0">
              <a:ea typeface="+mj-ea"/>
              <a:cs typeface="+mj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2979E8-2E86-433E-A7E4-5F102E45A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3889173"/>
            <a:ext cx="867485" cy="115439"/>
            <a:chOff x="8910933" y="1861308"/>
            <a:chExt cx="867485" cy="11543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DDEF0D5-EF9F-43D4-BF40-27A3121E02F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1438B34-2B34-4614-B3B4-D099271503B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C691BDB-93D3-4721-903C-45DD9590F11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3449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5CD2A3-2099-476E-9A85-55DC735FA2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902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44F12C-9C45-4649-8DB6-738EF7385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5367" y="1834773"/>
            <a:ext cx="7335079" cy="19694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cap="all" spc="390" dirty="0">
                <a:ea typeface="+mj-lt"/>
                <a:cs typeface="+mj-lt"/>
              </a:rPr>
              <a:t>How many hours are there in two days?</a:t>
            </a:r>
            <a:endParaRPr lang="ru-RU" dirty="0"/>
          </a:p>
          <a:p>
            <a:pPr algn="ctr"/>
            <a:endParaRPr lang="en-US" sz="4000" kern="1200" cap="all" spc="390" baseline="0" dirty="0">
              <a:latin typeface="+mj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2979E8-2E86-433E-A7E4-5F102E45A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3889173"/>
            <a:ext cx="867485" cy="115439"/>
            <a:chOff x="8910933" y="1861308"/>
            <a:chExt cx="867485" cy="11543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DDEF0D5-EF9F-43D4-BF40-27A3121E02F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1438B34-2B34-4614-B3B4-D099271503B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C691BDB-93D3-4721-903C-45DD9590F11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6422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AB7CFDD-E67B-4078-9BD0-D09D4200E4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The facade of blue walls with holes">
            <a:extLst>
              <a:ext uri="{FF2B5EF4-FFF2-40B4-BE49-F238E27FC236}">
                <a16:creationId xmlns:a16="http://schemas.microsoft.com/office/drawing/2014/main" id="{727C4378-6E7E-2B83-5CBF-0629C5C7D3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8205" r="-2" b="16794"/>
          <a:stretch/>
        </p:blipFill>
        <p:spPr>
          <a:xfrm>
            <a:off x="-1" y="10"/>
            <a:ext cx="12192000" cy="685798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DAEF25D-C97E-48E9-B20C-FEFC2EC6E5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99981"/>
            <a:ext cx="12191999" cy="4958018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50000"/>
                </a:srgbClr>
              </a:gs>
              <a:gs pos="87000">
                <a:srgbClr val="000000">
                  <a:alpha val="56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A3A0CC-5BB9-4F6F-B7BD-544D4EC7A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1061" y="4384640"/>
            <a:ext cx="7272408" cy="17525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 cap="all" spc="39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ROUND 2</a:t>
            </a:r>
          </a:p>
        </p:txBody>
      </p:sp>
    </p:spTree>
    <p:extLst>
      <p:ext uri="{BB962C8B-B14F-4D97-AF65-F5344CB8AC3E}">
        <p14:creationId xmlns:p14="http://schemas.microsoft.com/office/powerpoint/2010/main" val="2865148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5CD2A3-2099-476E-9A85-55DC735FA2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902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D867D3-E357-4A51-8EBC-6A4D7435F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348" y="2266094"/>
            <a:ext cx="7335079" cy="196947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cap="all" spc="390" dirty="0">
                <a:ea typeface="+mj-lt"/>
                <a:cs typeface="+mj-lt"/>
              </a:rPr>
              <a:t>In which year did the Second World War end?</a:t>
            </a:r>
            <a:endParaRPr lang="ru-RU" dirty="0"/>
          </a:p>
          <a:p>
            <a:pPr algn="ctr"/>
            <a:endParaRPr lang="en-US" sz="4000" kern="1200" cap="all" spc="390" baseline="0" dirty="0">
              <a:latin typeface="+mj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2979E8-2E86-433E-A7E4-5F102E45A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3889173"/>
            <a:ext cx="867485" cy="115439"/>
            <a:chOff x="8910933" y="1861308"/>
            <a:chExt cx="867485" cy="11543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DDEF0D5-EF9F-43D4-BF40-27A3121E02F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1438B34-2B34-4614-B3B4-D099271503B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C691BDB-93D3-4721-903C-45DD9590F11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2856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5CD2A3-2099-476E-9A85-55DC735FA2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902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B75654-D676-4991-8AB5-34E2AF71F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348" y="2582396"/>
            <a:ext cx="7335079" cy="196947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cap="all" spc="390" dirty="0">
                <a:ea typeface="+mj-lt"/>
                <a:cs typeface="+mj-lt"/>
              </a:rPr>
              <a:t>What is the name of the organ that pumps blood around the body?</a:t>
            </a:r>
            <a:endParaRPr lang="ru-RU" dirty="0"/>
          </a:p>
          <a:p>
            <a:pPr algn="ctr"/>
            <a:endParaRPr lang="en-US" sz="4000" kern="1200" cap="all" spc="390" baseline="0" dirty="0">
              <a:latin typeface="+mj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2979E8-2E86-433E-A7E4-5F102E45A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3889173"/>
            <a:ext cx="867485" cy="115439"/>
            <a:chOff x="8910933" y="1861308"/>
            <a:chExt cx="867485" cy="11543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DDEF0D5-EF9F-43D4-BF40-27A3121E02F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1438B34-2B34-4614-B3B4-D099271503B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C691BDB-93D3-4721-903C-45DD9590F11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609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5CD2A3-2099-476E-9A85-55DC735FA2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902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A35F59-000B-4394-BACB-22B490930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461" y="2165452"/>
            <a:ext cx="7335079" cy="196947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cap="all" spc="390" dirty="0">
                <a:ea typeface="+mj-lt"/>
                <a:cs typeface="+mj-lt"/>
              </a:rPr>
              <a:t>What two </a:t>
            </a:r>
            <a:r>
              <a:rPr lang="en-US" sz="4000" cap="all" spc="390" dirty="0" err="1">
                <a:ea typeface="+mj-lt"/>
                <a:cs typeface="+mj-lt"/>
              </a:rPr>
              <a:t>colours</a:t>
            </a:r>
            <a:r>
              <a:rPr lang="en-US" sz="4000" cap="all" spc="390" dirty="0">
                <a:ea typeface="+mj-lt"/>
                <a:cs typeface="+mj-lt"/>
              </a:rPr>
              <a:t> make up the flag of Spain?</a:t>
            </a:r>
            <a:endParaRPr lang="ru-RU" dirty="0"/>
          </a:p>
          <a:p>
            <a:pPr algn="ctr"/>
            <a:endParaRPr lang="en-US" sz="4000" kern="1200" cap="all" spc="390" baseline="0" dirty="0">
              <a:latin typeface="+mj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2979E8-2E86-433E-A7E4-5F102E45A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3889173"/>
            <a:ext cx="867485" cy="115439"/>
            <a:chOff x="8910933" y="1861308"/>
            <a:chExt cx="867485" cy="11543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DDEF0D5-EF9F-43D4-BF40-27A3121E02F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1438B34-2B34-4614-B3B4-D099271503B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C691BDB-93D3-4721-903C-45DD9590F11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7979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5CD2A3-2099-476E-9A85-55DC735FA2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902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C3A04-9201-4C49-922B-983DA9D6A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989" y="1921037"/>
            <a:ext cx="7335079" cy="196947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cap="all" spc="390" dirty="0">
                <a:ea typeface="+mj-lt"/>
                <a:cs typeface="+mj-lt"/>
              </a:rPr>
              <a:t>In which country are the Pyramids of Giza?</a:t>
            </a:r>
            <a:endParaRPr lang="ru-RU" dirty="0"/>
          </a:p>
          <a:p>
            <a:pPr algn="ctr"/>
            <a:endParaRPr lang="en-US" sz="4000" kern="1200" cap="all" spc="390" baseline="0" dirty="0">
              <a:latin typeface="+mj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2979E8-2E86-433E-A7E4-5F102E45A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3889173"/>
            <a:ext cx="867485" cy="115439"/>
            <a:chOff x="8910933" y="1861308"/>
            <a:chExt cx="867485" cy="11543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DDEF0D5-EF9F-43D4-BF40-27A3121E02F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1438B34-2B34-4614-B3B4-D099271503B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C691BDB-93D3-4721-903C-45DD9590F11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1579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DD8EACB7-D372-470B-B76E-A829D00310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человек, женщина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4D94614C-3601-4BD1-AABE-DF8C271354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690094" y="10"/>
            <a:ext cx="12939602" cy="7274932"/>
          </a:xfrm>
          <a:prstGeom prst="rect">
            <a:avLst/>
          </a:prstGeom>
        </p:spPr>
      </p:pic>
      <p:sp>
        <p:nvSpPr>
          <p:cNvPr id="36" name="Rectangle 5">
            <a:extLst>
              <a:ext uri="{FF2B5EF4-FFF2-40B4-BE49-F238E27FC236}">
                <a16:creationId xmlns:a16="http://schemas.microsoft.com/office/drawing/2014/main" id="{FBE11A49-02A1-4D4C-9A49-CDF496B109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458" y="723900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285DFD-62DD-4CE9-972D-66A651EC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6496" y="937404"/>
            <a:ext cx="3931320" cy="22671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cap="all" spc="390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Describe the appearance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1732D3A-CFF0-45BE-AD79-F83D0272C6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44037" y="3864080"/>
            <a:ext cx="867485" cy="115439"/>
            <a:chOff x="8910933" y="1861308"/>
            <a:chExt cx="867485" cy="11543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892F72C-7FB6-49C8-A402-D5DC42DB674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C92C2E1-605F-49BD-8AC8-DC52B3015E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8BE2E0F-EE6D-4748-AB8F-724D0DDC6E0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1659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85CD2A3-2099-476E-9A85-55DC735FA2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902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C70CFD-50BD-4E1E-9735-72B862B88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461" y="1230924"/>
            <a:ext cx="7335079" cy="19694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kern="1200" cap="all" spc="390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 which sport was Muhammad Ali a world champion?</a:t>
            </a:r>
          </a:p>
          <a:p>
            <a:pPr algn="ctr">
              <a:lnSpc>
                <a:spcPct val="100000"/>
              </a:lnSpc>
            </a:pPr>
            <a:endParaRPr lang="en-US" sz="4000" kern="1200" cap="all" spc="390" baseline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92979E8-2E86-433E-A7E4-5F102E45A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3889173"/>
            <a:ext cx="867485" cy="115439"/>
            <a:chOff x="8910933" y="1861308"/>
            <a:chExt cx="867485" cy="11543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DDEF0D5-EF9F-43D4-BF40-27A3121E02F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1438B34-2B34-4614-B3B4-D099271503B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C691BDB-93D3-4721-903C-45DD9590F11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6884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DF0CAD46-2E46-44EB-A063-C05881768C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 descr="The number one painted on a blue wall">
            <a:extLst>
              <a:ext uri="{FF2B5EF4-FFF2-40B4-BE49-F238E27FC236}">
                <a16:creationId xmlns:a16="http://schemas.microsoft.com/office/drawing/2014/main" id="{1BC66EFC-98FC-F500-D633-98E6E4091F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15" r="-2" b="984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0FDFF237-4369-41A3-9CE4-CD1A68139E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49553"/>
            <a:ext cx="12191999" cy="532005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7000">
                <a:srgbClr val="000000">
                  <a:alpha val="41000"/>
                </a:srgbClr>
              </a:gs>
              <a:gs pos="81000">
                <a:srgbClr val="000000">
                  <a:alpha val="56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57C16A-B20E-4C8C-B61E-A066D5791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091" y="2633933"/>
            <a:ext cx="8039818" cy="16435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cap="all" spc="39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Round 1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3E45FAB-3768-4529-B0E8-A0E9BE5E38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739509"/>
            <a:ext cx="867485" cy="115439"/>
            <a:chOff x="8910933" y="1861308"/>
            <a:chExt cx="867485" cy="115439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FF68CFF-0675-43D9-8EF2-EAC1F19D24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1414FA8-D7DF-4B14-AD83-846AB2899B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38B88A0-A01D-4106-8E09-1AEB09B04E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880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5CD2A3-2099-476E-9A85-55DC735FA2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902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891724-AD1C-43F5-9228-2C3C39CE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480" y="2266094"/>
            <a:ext cx="7335079" cy="196947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cap="all" spc="390" dirty="0">
                <a:ea typeface="+mj-lt"/>
                <a:cs typeface="+mj-lt"/>
              </a:rPr>
              <a:t>How many teeth should an adult have including their wisdom teeth?</a:t>
            </a:r>
            <a:endParaRPr lang="ru-RU" dirty="0"/>
          </a:p>
          <a:p>
            <a:pPr algn="ctr"/>
            <a:endParaRPr lang="en-US" sz="4000" kern="1200" cap="all" spc="390" baseline="0" dirty="0">
              <a:latin typeface="+mj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2979E8-2E86-433E-A7E4-5F102E45A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3889173"/>
            <a:ext cx="867485" cy="115439"/>
            <a:chOff x="8910933" y="1861308"/>
            <a:chExt cx="867485" cy="11543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DDEF0D5-EF9F-43D4-BF40-27A3121E02F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1438B34-2B34-4614-B3B4-D099271503B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C691BDB-93D3-4721-903C-45DD9590F11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80656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DD8EACB7-D372-470B-B76E-A829D00310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group of yellow figures and a red figure on the other side">
            <a:extLst>
              <a:ext uri="{FF2B5EF4-FFF2-40B4-BE49-F238E27FC236}">
                <a16:creationId xmlns:a16="http://schemas.microsoft.com/office/drawing/2014/main" id="{46CD4149-5160-BD66-A4BC-845973B5DD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56" name="Rectangle 5">
            <a:extLst>
              <a:ext uri="{FF2B5EF4-FFF2-40B4-BE49-F238E27FC236}">
                <a16:creationId xmlns:a16="http://schemas.microsoft.com/office/drawing/2014/main" id="{FDCD62BB-F134-412E-AF5B-602B044584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900" y="750337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C1922C-07DD-48B9-BADF-1FBB830E1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561" y="1066800"/>
            <a:ext cx="3931320" cy="22671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cap="all" spc="390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How many years are there in a millennium?</a:t>
            </a:r>
          </a:p>
          <a:p>
            <a:pPr algn="ctr"/>
            <a:endParaRPr lang="en-US" sz="2800" kern="1200" cap="all" spc="390" baseline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1732D3A-CFF0-45BE-AD79-F83D0272C6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80479" y="3871114"/>
            <a:ext cx="867485" cy="115439"/>
            <a:chOff x="8910933" y="1861308"/>
            <a:chExt cx="867485" cy="115439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892F72C-7FB6-49C8-A402-D5DC42DB674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C92C2E1-605F-49BD-8AC8-DC52B3015E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8BE2E0F-EE6D-4748-AB8F-724D0DDC6E0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415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6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28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46" name="Rectangle 33">
            <a:extLst>
              <a:ext uri="{FF2B5EF4-FFF2-40B4-BE49-F238E27FC236}">
                <a16:creationId xmlns:a16="http://schemas.microsoft.com/office/drawing/2014/main" id="{DB33B578-A8C0-4D0F-8846-FBE386EDC3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35">
            <a:extLst>
              <a:ext uri="{FF2B5EF4-FFF2-40B4-BE49-F238E27FC236}">
                <a16:creationId xmlns:a16="http://schemas.microsoft.com/office/drawing/2014/main" id="{DD8EACB7-D372-470B-B76E-A829D00310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5">
            <a:extLst>
              <a:ext uri="{FF2B5EF4-FFF2-40B4-BE49-F238E27FC236}">
                <a16:creationId xmlns:a16="http://schemas.microsoft.com/office/drawing/2014/main" id="{C7EA4B13-46D3-41EE-95DA-7B2100DE94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700" y="1028700"/>
            <a:ext cx="4038600" cy="484107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E3119A-0E33-47FC-897E-1B906B924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924" y="1398850"/>
            <a:ext cx="3282152" cy="20301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cap="all" spc="390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Which artist painted the Mona Lisa?</a:t>
            </a:r>
          </a:p>
          <a:p>
            <a:pPr algn="ctr"/>
            <a:endParaRPr lang="en-US" sz="2800" kern="1200" cap="all" spc="390" baseline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4" descr="Изображение выглядит как текст, кот, внутренний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3BDDA5FE-260A-4A16-A4E6-B157BADB7D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2530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DCEEEBE1-DC7B-4168-90C6-DB88876E30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614258" y="4550150"/>
            <a:ext cx="867485" cy="115439"/>
            <a:chOff x="8910933" y="1861308"/>
            <a:chExt cx="867485" cy="11543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3418E74-781F-419C-8C63-91C14AF8D82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B0F0D1C-98D5-4C46-961A-0E36168C317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3E9C99B-47BB-461B-AEDE-0B227C5B258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368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DD8EACB7-D372-470B-B76E-A829D00310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мужчина, костюм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AA2F5AA3-874E-40A1-A35A-921A1C849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57" b="5357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71" name="Rectangle 5">
            <a:extLst>
              <a:ext uri="{FF2B5EF4-FFF2-40B4-BE49-F238E27FC236}">
                <a16:creationId xmlns:a16="http://schemas.microsoft.com/office/drawing/2014/main" id="{FBE11A49-02A1-4D4C-9A49-CDF496B109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458" y="723900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990F06-369E-4496-8232-3041DF90C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2119" y="1066800"/>
            <a:ext cx="3931320" cy="22671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2400" kern="1200" cap="all" spc="390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What is the official residence of the President of the United States?</a:t>
            </a:r>
          </a:p>
          <a:p>
            <a:pPr algn="ctr">
              <a:lnSpc>
                <a:spcPct val="100000"/>
              </a:lnSpc>
            </a:pPr>
            <a:endParaRPr lang="en-US" sz="2400" kern="1200" cap="all" spc="390" baseline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1732D3A-CFF0-45BE-AD79-F83D0272C6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44037" y="3864080"/>
            <a:ext cx="867485" cy="115439"/>
            <a:chOff x="8910933" y="1861308"/>
            <a:chExt cx="867485" cy="115439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892F72C-7FB6-49C8-A402-D5DC42DB674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C92C2E1-605F-49BD-8AC8-DC52B3015E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8BE2E0F-EE6D-4748-AB8F-724D0DDC6E0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894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AB7CFDD-E67B-4078-9BD0-D09D4200E4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Circle patterns on sand">
            <a:extLst>
              <a:ext uri="{FF2B5EF4-FFF2-40B4-BE49-F238E27FC236}">
                <a16:creationId xmlns:a16="http://schemas.microsoft.com/office/drawing/2014/main" id="{EFFD39CA-AC11-F46A-1834-EB5FD308E6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0066" r="-2" b="4976"/>
          <a:stretch/>
        </p:blipFill>
        <p:spPr>
          <a:xfrm>
            <a:off x="-1" y="10"/>
            <a:ext cx="12192000" cy="685798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DAEF25D-C97E-48E9-B20C-FEFC2EC6E5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99981"/>
            <a:ext cx="12191999" cy="4958018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50000"/>
                </a:srgbClr>
              </a:gs>
              <a:gs pos="87000">
                <a:srgbClr val="000000">
                  <a:alpha val="56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3C46B2-F330-4E98-97F8-4EF29FA70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8571" y="3363847"/>
            <a:ext cx="7272408" cy="17525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 cap="all" spc="39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ROUnd</a:t>
            </a:r>
            <a:r>
              <a:rPr lang="en-US" sz="4000" kern="1200" cap="all" spc="39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622436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DF0CAD46-2E46-44EB-A063-C05881768C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 descr="Analysing medical x-ray results">
            <a:extLst>
              <a:ext uri="{FF2B5EF4-FFF2-40B4-BE49-F238E27FC236}">
                <a16:creationId xmlns:a16="http://schemas.microsoft.com/office/drawing/2014/main" id="{AD9E2FF2-D020-3F49-F728-7937A44F60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05" r="-2" b="-2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0FDFF237-4369-41A3-9CE4-CD1A68139E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49553"/>
            <a:ext cx="12191999" cy="532005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7000">
                <a:srgbClr val="000000">
                  <a:alpha val="41000"/>
                </a:srgbClr>
              </a:gs>
              <a:gs pos="81000">
                <a:srgbClr val="000000">
                  <a:alpha val="56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D592A1-05A8-4EB0-B994-23EF7A8F5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091" y="2633933"/>
            <a:ext cx="8039818" cy="16435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cap="all" spc="39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instrument does a doctor use to find out if a person has a fever?</a:t>
            </a:r>
          </a:p>
          <a:p>
            <a:pPr algn="ctr"/>
            <a:endParaRPr lang="en-US" sz="2800" kern="1200" cap="all" spc="39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3E45FAB-3768-4529-B0E8-A0E9BE5E38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739509"/>
            <a:ext cx="867485" cy="115439"/>
            <a:chOff x="8910933" y="1861308"/>
            <a:chExt cx="867485" cy="115439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FF68CFF-0675-43D9-8EF2-EAC1F19D24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1414FA8-D7DF-4B14-AD83-846AB2899B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38B88A0-A01D-4106-8E09-1AEB09B04E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329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85CD2A3-2099-476E-9A85-55DC735FA2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902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84779F-C0E6-47F3-8D2F-D969B5836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951" y="1360320"/>
            <a:ext cx="7335079" cy="19694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 cap="all" spc="390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What does a botanist study?</a:t>
            </a:r>
          </a:p>
          <a:p>
            <a:pPr algn="ctr"/>
            <a:endParaRPr lang="en-US" sz="4000" kern="1200" cap="all" spc="390" baseline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92979E8-2E86-433E-A7E4-5F102E45A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3889173"/>
            <a:ext cx="867485" cy="115439"/>
            <a:chOff x="8910933" y="1861308"/>
            <a:chExt cx="867485" cy="115439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DDEF0D5-EF9F-43D4-BF40-27A3121E02F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1438B34-2B34-4614-B3B4-D099271503B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C691BDB-93D3-4721-903C-45DD9590F11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183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F0CAD46-2E46-44EB-A063-C05881768C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Sun's corona during an eclipse">
            <a:extLst>
              <a:ext uri="{FF2B5EF4-FFF2-40B4-BE49-F238E27FC236}">
                <a16:creationId xmlns:a16="http://schemas.microsoft.com/office/drawing/2014/main" id="{2D9650DC-E1B2-B919-8E76-E8AD05C9A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45" r="-2" b="7443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FDFF237-4369-41A3-9CE4-CD1A68139E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49553"/>
            <a:ext cx="12191999" cy="532005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7000">
                <a:srgbClr val="000000">
                  <a:alpha val="41000"/>
                </a:srgbClr>
              </a:gs>
              <a:gs pos="81000">
                <a:srgbClr val="000000">
                  <a:alpha val="56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F06D83-BAB8-48F9-B882-DE8C4536D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091" y="2633933"/>
            <a:ext cx="8039818" cy="16435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cap="all" spc="39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is the third planet from the sun?</a:t>
            </a:r>
          </a:p>
          <a:p>
            <a:pPr algn="ctr"/>
            <a:endParaRPr lang="en-US" sz="2800" kern="1200" cap="all" spc="39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3E45FAB-3768-4529-B0E8-A0E9BE5E38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739509"/>
            <a:ext cx="867485" cy="115439"/>
            <a:chOff x="8910933" y="1861308"/>
            <a:chExt cx="867485" cy="115439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FF68CFF-0675-43D9-8EF2-EAC1F19D24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414FA8-D7DF-4B14-AD83-846AB2899B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38B88A0-A01D-4106-8E09-1AEB09B04E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8986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AB7CFDD-E67B-4078-9BD0-D09D4200E4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Black sand beach">
            <a:extLst>
              <a:ext uri="{FF2B5EF4-FFF2-40B4-BE49-F238E27FC236}">
                <a16:creationId xmlns:a16="http://schemas.microsoft.com/office/drawing/2014/main" id="{9B017A32-0A01-A697-95CF-EE26A686E4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0951" r="-2" b="41573"/>
          <a:stretch/>
        </p:blipFill>
        <p:spPr>
          <a:xfrm>
            <a:off x="-1" y="10"/>
            <a:ext cx="12192000" cy="685798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DAEF25D-C97E-48E9-B20C-FEFC2EC6E5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99981"/>
            <a:ext cx="12191999" cy="4958018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50000"/>
                </a:srgbClr>
              </a:gs>
              <a:gs pos="87000">
                <a:srgbClr val="000000">
                  <a:alpha val="56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8DD76D-92FC-4F85-9883-C50D72634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401" y="3191319"/>
            <a:ext cx="7272408" cy="17525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cap="all" spc="39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Which ocean is frozen for most of the year?</a:t>
            </a:r>
          </a:p>
          <a:p>
            <a:pPr algn="ctr"/>
            <a:endParaRPr lang="en-US" sz="2800" kern="1200" cap="all" spc="39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997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1AB7CFDD-E67B-4078-9BD0-D09D4200E4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BE4F63E-1BCF-4917-9A59-52CED42AE3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0045" b="19423"/>
          <a:stretch/>
        </p:blipFill>
        <p:spPr>
          <a:xfrm>
            <a:off x="-1" y="10"/>
            <a:ext cx="12192000" cy="685798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4DAEF25D-C97E-48E9-B20C-FEFC2EC6E5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99981"/>
            <a:ext cx="12191999" cy="4958018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50000"/>
                </a:srgbClr>
              </a:gs>
              <a:gs pos="87000">
                <a:srgbClr val="000000">
                  <a:alpha val="56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5FAA9-816C-477F-B50C-67469DEAF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401" y="4945357"/>
            <a:ext cx="7272408" cy="17525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cap="all" spc="39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is the largest planet in the solar system?</a:t>
            </a:r>
          </a:p>
          <a:p>
            <a:pPr algn="ctr"/>
            <a:endParaRPr lang="en-US" sz="2800" kern="1200" cap="all" spc="39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29905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DD8EACB7-D372-470B-B76E-A829D00310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дорожка, день&#10;&#10;Автоматически созданное описание">
            <a:extLst>
              <a:ext uri="{FF2B5EF4-FFF2-40B4-BE49-F238E27FC236}">
                <a16:creationId xmlns:a16="http://schemas.microsoft.com/office/drawing/2014/main" id="{4302F525-2E8A-45DD-86B8-F97B54805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6" name="Rectangle 5">
            <a:extLst>
              <a:ext uri="{FF2B5EF4-FFF2-40B4-BE49-F238E27FC236}">
                <a16:creationId xmlns:a16="http://schemas.microsoft.com/office/drawing/2014/main" id="{FBE11A49-02A1-4D4C-9A49-CDF496B109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900" y="723900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1A4DC8-AA24-4A9A-A934-551FA41F6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561" y="1066800"/>
            <a:ext cx="3931320" cy="22671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cap="all" spc="390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 which country is the Taj Mahal?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1732D3A-CFF0-45BE-AD79-F83D0272C6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80479" y="3871114"/>
            <a:ext cx="867485" cy="115439"/>
            <a:chOff x="8910933" y="1861308"/>
            <a:chExt cx="867485" cy="11543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892F72C-7FB6-49C8-A402-D5DC42DB674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C92C2E1-605F-49BD-8AC8-DC52B3015E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8BE2E0F-EE6D-4748-AB8F-724D0DDC6E0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957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DD8EACB7-D372-470B-B76E-A829D00310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65148C-5440-0461-382C-66DAA6390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1" y="10"/>
            <a:ext cx="12192000" cy="6857989"/>
          </a:xfrm>
          <a:prstGeom prst="rect">
            <a:avLst/>
          </a:prstGeom>
        </p:spPr>
      </p:pic>
      <p:sp>
        <p:nvSpPr>
          <p:cNvPr id="51" name="Rectangle 5">
            <a:extLst>
              <a:ext uri="{FF2B5EF4-FFF2-40B4-BE49-F238E27FC236}">
                <a16:creationId xmlns:a16="http://schemas.microsoft.com/office/drawing/2014/main" id="{FBE11A49-02A1-4D4C-9A49-CDF496B109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900" y="723900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53F60-5B1B-4636-BB26-182EDC131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561" y="1066800"/>
            <a:ext cx="3931320" cy="22671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cap="all" spc="390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What magical item does Alladin use to fly on?</a:t>
            </a:r>
          </a:p>
          <a:p>
            <a:pPr algn="ctr"/>
            <a:endParaRPr lang="en-US" sz="2800" kern="1200" cap="all" spc="390" baseline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1732D3A-CFF0-45BE-AD79-F83D0272C6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80479" y="3871114"/>
            <a:ext cx="867485" cy="115439"/>
            <a:chOff x="8910933" y="1861308"/>
            <a:chExt cx="867485" cy="11543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892F72C-7FB6-49C8-A402-D5DC42DB674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C92C2E1-605F-49BD-8AC8-DC52B3015E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8BE2E0F-EE6D-4748-AB8F-724D0DDC6E0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761749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635DE5-9BC2-4FF1-B913-723E07B7F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714" y="1013114"/>
            <a:ext cx="10134600" cy="1148789"/>
          </a:xfrm>
        </p:spPr>
        <p:txBody>
          <a:bodyPr>
            <a:normAutofit fontScale="90000"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ea typeface="+mj-lt"/>
                <a:cs typeface="+mj-lt"/>
              </a:rPr>
              <a:t>W</a:t>
            </a:r>
            <a:r>
              <a:rPr lang="ru-RU" sz="4000" dirty="0" err="1" smtClean="0">
                <a:solidFill>
                  <a:schemeClr val="bg1"/>
                </a:solidFill>
                <a:ea typeface="+mj-lt"/>
                <a:cs typeface="+mj-lt"/>
              </a:rPr>
              <a:t>hich</a:t>
            </a:r>
            <a:r>
              <a:rPr lang="ru-RU" sz="4000" dirty="0" smtClean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country</a:t>
            </a: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is</a:t>
            </a: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ea typeface="+mj-lt"/>
                <a:cs typeface="+mj-lt"/>
              </a:rPr>
              <a:t>Buenos</a:t>
            </a:r>
            <a:r>
              <a:rPr lang="ru-RU" sz="4000" dirty="0" smtClean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Aires</a:t>
            </a: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ea typeface="+mj-lt"/>
                <a:cs typeface="+mj-lt"/>
              </a:rPr>
              <a:t>the</a:t>
            </a:r>
            <a:r>
              <a:rPr lang="ru-RU" sz="4000" dirty="0" smtClean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capital</a:t>
            </a: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city</a:t>
            </a: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ea typeface="+mj-lt"/>
                <a:cs typeface="+mj-lt"/>
              </a:rPr>
              <a:t>of</a:t>
            </a:r>
            <a:r>
              <a:rPr lang="ru-RU" sz="4000" dirty="0" smtClean="0">
                <a:solidFill>
                  <a:schemeClr val="bg1"/>
                </a:solidFill>
                <a:ea typeface="+mj-lt"/>
                <a:cs typeface="+mj-lt"/>
              </a:rPr>
              <a:t>?</a:t>
            </a:r>
            <a:endParaRPr lang="ru-RU" sz="40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894266-4DBB-47EC-A128-58353253D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271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1AB7CFDD-E67B-4078-9BD0-D09D4200E4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мужчина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F6E9C9C8-76E0-4555-9A0B-CA131383EF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4651" b="8140"/>
          <a:stretch/>
        </p:blipFill>
        <p:spPr>
          <a:xfrm>
            <a:off x="-1" y="10"/>
            <a:ext cx="12192000" cy="685798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4DAEF25D-C97E-48E9-B20C-FEFC2EC6E5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1"/>
            <a:ext cx="12191999" cy="384287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5000"/>
                </a:srgbClr>
              </a:gs>
              <a:gs pos="100000">
                <a:srgbClr val="000000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994BDC-0DEF-4E72-8B32-EBD32C08C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23900"/>
            <a:ext cx="10058399" cy="962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800" kern="1200" cap="all" spc="39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Of what African country was Nelson Mandela president?</a:t>
            </a:r>
          </a:p>
          <a:p>
            <a:pPr algn="ctr">
              <a:lnSpc>
                <a:spcPct val="100000"/>
              </a:lnSpc>
            </a:pPr>
            <a:endParaRPr lang="en-US" sz="2800" kern="1200" cap="all" spc="39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551880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6B208-3E84-4147-B6E0-A38CF8B6C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271" y="5235424"/>
            <a:ext cx="10134600" cy="1288489"/>
          </a:xfrm>
        </p:spPr>
        <p:txBody>
          <a:bodyPr/>
          <a:lstStyle/>
          <a:p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Which</a:t>
            </a: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planet</a:t>
            </a: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is</a:t>
            </a: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closest</a:t>
            </a: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to</a:t>
            </a: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the</a:t>
            </a: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sun</a:t>
            </a: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?</a:t>
            </a:r>
            <a:endParaRPr lang="ru-RU" sz="4000" dirty="0">
              <a:solidFill>
                <a:schemeClr val="bg1"/>
              </a:solidFill>
            </a:endParaRPr>
          </a:p>
          <a:p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2C7E42-312A-42F5-8410-2BC14085D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052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2BCFCB-D214-426C-A02D-B66255059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20" y="2792186"/>
            <a:ext cx="10134600" cy="128848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In </a:t>
            </a:r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which</a:t>
            </a: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country</a:t>
            </a: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is</a:t>
            </a: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the</a:t>
            </a: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Louvre</a:t>
            </a: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 Museum?</a:t>
            </a:r>
            <a:endParaRPr lang="ru-RU" sz="4000" dirty="0">
              <a:solidFill>
                <a:schemeClr val="bg1"/>
              </a:solidFill>
            </a:endParaRPr>
          </a:p>
          <a:p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a) France</a:t>
            </a:r>
            <a:b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</a:b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b) </a:t>
            </a:r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Italy</a:t>
            </a: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/>
            </a:r>
            <a:b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</a:b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c) </a:t>
            </a:r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Spain</a:t>
            </a:r>
            <a:endParaRPr lang="ru-RU" sz="4000" dirty="0">
              <a:solidFill>
                <a:schemeClr val="bg1"/>
              </a:solidFill>
            </a:endParaRPr>
          </a:p>
          <a:p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10F906-981A-458F-BFE0-DE7A30189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319" y="-2180288"/>
            <a:ext cx="10134600" cy="396934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23543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D61F14-796D-43CB-9770-5345108C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2647043"/>
            <a:ext cx="10134600" cy="128848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3600" dirty="0" err="1">
                <a:solidFill>
                  <a:schemeClr val="bg1"/>
                </a:solidFill>
                <a:ea typeface="+mj-lt"/>
                <a:cs typeface="+mj-lt"/>
              </a:rPr>
              <a:t>Which</a:t>
            </a:r>
            <a:r>
              <a:rPr lang="ru-RU" sz="36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3600" dirty="0" err="1">
                <a:solidFill>
                  <a:schemeClr val="bg1"/>
                </a:solidFill>
                <a:ea typeface="+mj-lt"/>
                <a:cs typeface="+mj-lt"/>
              </a:rPr>
              <a:t>is</a:t>
            </a:r>
            <a:r>
              <a:rPr lang="ru-RU" sz="36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3600" dirty="0" err="1">
                <a:solidFill>
                  <a:schemeClr val="bg1"/>
                </a:solidFill>
                <a:ea typeface="+mj-lt"/>
                <a:cs typeface="+mj-lt"/>
              </a:rPr>
              <a:t>the</a:t>
            </a:r>
            <a:r>
              <a:rPr lang="ru-RU" sz="36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3600" dirty="0" err="1">
                <a:solidFill>
                  <a:schemeClr val="bg1"/>
                </a:solidFill>
                <a:ea typeface="+mj-lt"/>
                <a:cs typeface="+mj-lt"/>
              </a:rPr>
              <a:t>largest</a:t>
            </a:r>
            <a:r>
              <a:rPr lang="ru-RU" sz="36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3600" dirty="0" err="1">
                <a:solidFill>
                  <a:schemeClr val="bg1"/>
                </a:solidFill>
                <a:ea typeface="+mj-lt"/>
                <a:cs typeface="+mj-lt"/>
              </a:rPr>
              <a:t>desert</a:t>
            </a:r>
            <a:r>
              <a:rPr lang="ru-RU" sz="36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3600" dirty="0" err="1">
                <a:solidFill>
                  <a:schemeClr val="bg1"/>
                </a:solidFill>
                <a:ea typeface="+mj-lt"/>
                <a:cs typeface="+mj-lt"/>
              </a:rPr>
              <a:t>in</a:t>
            </a:r>
            <a:r>
              <a:rPr lang="ru-RU" sz="36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3600" dirty="0" err="1">
                <a:solidFill>
                  <a:schemeClr val="bg1"/>
                </a:solidFill>
                <a:ea typeface="+mj-lt"/>
                <a:cs typeface="+mj-lt"/>
              </a:rPr>
              <a:t>the</a:t>
            </a:r>
            <a:r>
              <a:rPr lang="ru-RU" sz="36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3600" dirty="0" err="1">
                <a:solidFill>
                  <a:schemeClr val="bg1"/>
                </a:solidFill>
                <a:ea typeface="+mj-lt"/>
                <a:cs typeface="+mj-lt"/>
              </a:rPr>
              <a:t>world</a:t>
            </a:r>
            <a:r>
              <a:rPr lang="ru-RU" sz="3600" dirty="0">
                <a:solidFill>
                  <a:schemeClr val="bg1"/>
                </a:solidFill>
                <a:ea typeface="+mj-lt"/>
                <a:cs typeface="+mj-lt"/>
              </a:rPr>
              <a:t>?</a:t>
            </a:r>
            <a:endParaRPr lang="ru-RU" sz="3600" dirty="0">
              <a:solidFill>
                <a:schemeClr val="bg1"/>
              </a:solidFill>
            </a:endParaRPr>
          </a:p>
          <a:p>
            <a:r>
              <a:rPr lang="ru-RU" sz="3600" dirty="0">
                <a:solidFill>
                  <a:schemeClr val="bg1"/>
                </a:solidFill>
                <a:ea typeface="+mj-lt"/>
                <a:cs typeface="+mj-lt"/>
              </a:rPr>
              <a:t>a) </a:t>
            </a:r>
            <a:r>
              <a:rPr lang="ru-RU" sz="3600" dirty="0" err="1">
                <a:solidFill>
                  <a:schemeClr val="bg1"/>
                </a:solidFill>
                <a:ea typeface="+mj-lt"/>
                <a:cs typeface="+mj-lt"/>
              </a:rPr>
              <a:t>Sahara</a:t>
            </a:r>
            <a:r>
              <a:rPr lang="ru-RU" sz="3600" dirty="0">
                <a:ea typeface="+mj-lt"/>
                <a:cs typeface="+mj-lt"/>
              </a:rPr>
              <a:t/>
            </a:r>
            <a:br>
              <a:rPr lang="ru-RU" sz="3600" dirty="0">
                <a:ea typeface="+mj-lt"/>
                <a:cs typeface="+mj-lt"/>
              </a:rPr>
            </a:br>
            <a:r>
              <a:rPr lang="ru-RU" sz="3600" dirty="0">
                <a:solidFill>
                  <a:schemeClr val="bg1"/>
                </a:solidFill>
                <a:ea typeface="+mj-lt"/>
                <a:cs typeface="+mj-lt"/>
              </a:rPr>
              <a:t>b) </a:t>
            </a:r>
            <a:r>
              <a:rPr lang="ru-RU" sz="3600" dirty="0" err="1">
                <a:solidFill>
                  <a:schemeClr val="bg1"/>
                </a:solidFill>
                <a:ea typeface="+mj-lt"/>
                <a:cs typeface="+mj-lt"/>
              </a:rPr>
              <a:t>Gobi</a:t>
            </a:r>
            <a:r>
              <a:rPr lang="ru-RU" sz="3600" dirty="0">
                <a:ea typeface="+mj-lt"/>
                <a:cs typeface="+mj-lt"/>
              </a:rPr>
              <a:t/>
            </a:r>
            <a:br>
              <a:rPr lang="ru-RU" sz="3600" dirty="0">
                <a:ea typeface="+mj-lt"/>
                <a:cs typeface="+mj-lt"/>
              </a:rPr>
            </a:br>
            <a:r>
              <a:rPr lang="ru-RU" sz="3600" dirty="0">
                <a:solidFill>
                  <a:schemeClr val="bg1"/>
                </a:solidFill>
                <a:ea typeface="+mj-lt"/>
                <a:cs typeface="+mj-lt"/>
              </a:rPr>
              <a:t>c) Arctic</a:t>
            </a:r>
            <a:endParaRPr lang="ru-RU" sz="3600" dirty="0">
              <a:solidFill>
                <a:schemeClr val="bg1"/>
              </a:solidFill>
            </a:endParaRPr>
          </a:p>
          <a:p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F7F19D-60FB-4656-9E0A-2BDA00087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7891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B3704A-C5A2-45C8-8599-F37D8537F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68" y="3505805"/>
            <a:ext cx="10134600" cy="128848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Where</a:t>
            </a: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is</a:t>
            </a: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the</a:t>
            </a: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smallest</a:t>
            </a: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bone</a:t>
            </a: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/>
            </a:r>
            <a:b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</a:b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 </a:t>
            </a:r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in</a:t>
            </a: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the</a:t>
            </a: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human</a:t>
            </a: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body</a:t>
            </a: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?</a:t>
            </a:r>
            <a:endParaRPr lang="ru-RU" sz="4000">
              <a:solidFill>
                <a:schemeClr val="bg1"/>
              </a:solidFill>
            </a:endParaRPr>
          </a:p>
          <a:p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a) In </a:t>
            </a:r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the</a:t>
            </a: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ear</a:t>
            </a: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/>
            </a:r>
            <a:b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</a:b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b) In </a:t>
            </a:r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the</a:t>
            </a: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foot</a:t>
            </a: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/>
            </a:r>
            <a:b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</a:b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c) In </a:t>
            </a:r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the</a:t>
            </a:r>
            <a:r>
              <a:rPr lang="ru-RU" sz="4000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ru-RU" sz="4000" dirty="0" err="1">
                <a:solidFill>
                  <a:schemeClr val="bg1"/>
                </a:solidFill>
                <a:ea typeface="+mj-lt"/>
                <a:cs typeface="+mj-lt"/>
              </a:rPr>
              <a:t>nose</a:t>
            </a:r>
            <a:endParaRPr lang="ru-RU" sz="4000">
              <a:solidFill>
                <a:schemeClr val="bg1"/>
              </a:solidFill>
            </a:endParaRPr>
          </a:p>
          <a:p>
            <a:endParaRPr lang="ru-RU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525BBA-4E9E-4829-936C-524A74C39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9120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AB7CFDD-E67B-4078-9BD0-D09D4200E4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Top view of a labyrinth">
            <a:extLst>
              <a:ext uri="{FF2B5EF4-FFF2-40B4-BE49-F238E27FC236}">
                <a16:creationId xmlns:a16="http://schemas.microsoft.com/office/drawing/2014/main" id="{0AD03057-498F-D869-007A-897887B7AE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6231" r="-2" b="9372"/>
          <a:stretch/>
        </p:blipFill>
        <p:spPr>
          <a:xfrm>
            <a:off x="0" y="10"/>
            <a:ext cx="12192000" cy="685798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DAEF25D-C97E-48E9-B20C-FEFC2EC6E5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99981"/>
            <a:ext cx="12191999" cy="4958018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50000"/>
                </a:srgbClr>
              </a:gs>
              <a:gs pos="87000">
                <a:srgbClr val="000000">
                  <a:alpha val="56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27428C-FC20-4979-9DFB-47432AC5A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081" y="2429319"/>
            <a:ext cx="7703728" cy="25145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cap="all" spc="39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FiNAL round</a:t>
            </a:r>
          </a:p>
        </p:txBody>
      </p:sp>
    </p:spTree>
    <p:extLst>
      <p:ext uri="{BB962C8B-B14F-4D97-AF65-F5344CB8AC3E}">
        <p14:creationId xmlns:p14="http://schemas.microsoft.com/office/powerpoint/2010/main" val="15738978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2" y="104931"/>
            <a:ext cx="11737297" cy="653571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extBox 2"/>
          <p:cNvSpPr txBox="1"/>
          <p:nvPr/>
        </p:nvSpPr>
        <p:spPr>
          <a:xfrm>
            <a:off x="2810654" y="5809646"/>
            <a:ext cx="6505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tx2">
                    <a:lumMod val="10000"/>
                    <a:lumOff val="90000"/>
                  </a:schemeClr>
                </a:solidFill>
              </a:rPr>
              <a:t>Jack Sparrow</a:t>
            </a:r>
            <a:endParaRPr lang="ru-RU" sz="4800" b="1" i="1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1737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882"/>
            <a:ext cx="12057089" cy="65207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76465" y="5934670"/>
            <a:ext cx="89041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Maleficent</a:t>
            </a:r>
            <a:endParaRPr lang="ru-RU" sz="5400" b="1" i="1" cap="none" spc="0" dirty="0">
              <a:ln w="0"/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7683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F0CAD46-2E46-44EB-A063-C05881768C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Half-moon">
            <a:extLst>
              <a:ext uri="{FF2B5EF4-FFF2-40B4-BE49-F238E27FC236}">
                <a16:creationId xmlns:a16="http://schemas.microsoft.com/office/drawing/2014/main" id="{C5190587-F5F2-DE82-A93A-799CF8709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7889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FDFF237-4369-41A3-9CE4-CD1A68139E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49553"/>
            <a:ext cx="12191999" cy="532005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7000">
                <a:srgbClr val="000000">
                  <a:alpha val="41000"/>
                </a:srgbClr>
              </a:gs>
              <a:gs pos="81000">
                <a:srgbClr val="000000">
                  <a:alpha val="56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E2FB84-7102-4AA9-88FF-513933935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091" y="2633933"/>
            <a:ext cx="8039818" cy="16435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cap="all" spc="39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Who was the first man to walk on the moon?</a:t>
            </a:r>
          </a:p>
          <a:p>
            <a:pPr algn="ctr"/>
            <a:endParaRPr lang="en-US" sz="2800" kern="1200" cap="all" spc="39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3E45FAB-3768-4529-B0E8-A0E9BE5E38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739509"/>
            <a:ext cx="867485" cy="115439"/>
            <a:chOff x="8910933" y="1861308"/>
            <a:chExt cx="867485" cy="115439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FF68CFF-0675-43D9-8EF2-EAC1F19D24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414FA8-D7DF-4B14-AD83-846AB2899B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38B88A0-A01D-4106-8E09-1AEB09B04E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220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1" y="194872"/>
            <a:ext cx="11827239" cy="63858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5723" y="5749684"/>
            <a:ext cx="6775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err="1">
                <a:solidFill>
                  <a:schemeClr val="bg1">
                    <a:lumMod val="95000"/>
                  </a:schemeClr>
                </a:solidFill>
              </a:rPr>
              <a:t>Astérix</a:t>
            </a:r>
            <a:r>
              <a:rPr lang="en-US" sz="4800" b="1" i="1" dirty="0">
                <a:solidFill>
                  <a:schemeClr val="bg1">
                    <a:lumMod val="95000"/>
                  </a:schemeClr>
                </a:solidFill>
              </a:rPr>
              <a:t> and </a:t>
            </a:r>
            <a:r>
              <a:rPr lang="en-US" sz="4800" b="1" i="1" dirty="0" err="1">
                <a:solidFill>
                  <a:schemeClr val="bg1">
                    <a:lumMod val="95000"/>
                  </a:schemeClr>
                </a:solidFill>
              </a:rPr>
              <a:t>Obélix</a:t>
            </a:r>
            <a:endParaRPr lang="ru-RU" sz="48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830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00" y="179881"/>
            <a:ext cx="11821601" cy="64907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33591" y="5934670"/>
            <a:ext cx="6985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Thor</a:t>
            </a:r>
            <a:endParaRPr lang="ru-RU" sz="5400" b="1" i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2360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2" y="164891"/>
            <a:ext cx="11707318" cy="65207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5153" y="5726243"/>
            <a:ext cx="4976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</a:rPr>
              <a:t>Harley Quinn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6534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0" y="179881"/>
            <a:ext cx="11857220" cy="64757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3100" y="5824635"/>
            <a:ext cx="6280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Joker</a:t>
            </a:r>
            <a:endParaRPr lang="ru-RU" sz="4800" i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6112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33" y="194872"/>
            <a:ext cx="11782269" cy="63858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71951" y="5749685"/>
            <a:ext cx="47480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i="1" dirty="0" smtClean="0">
                <a:solidFill>
                  <a:schemeClr val="bg2">
                    <a:lumMod val="10000"/>
                  </a:schemeClr>
                </a:solidFill>
              </a:rPr>
              <a:t>Lord Voldemort</a:t>
            </a:r>
            <a:endParaRPr lang="ru-RU" sz="4800" b="1" i="1" cap="none" spc="0" dirty="0">
              <a:ln w="0"/>
              <a:solidFill>
                <a:schemeClr val="bg2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27296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2" y="214312"/>
            <a:ext cx="11677338" cy="64113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5547" y="5794655"/>
            <a:ext cx="6505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Daenerys Targaryen</a:t>
            </a:r>
            <a:endParaRPr lang="ru-RU" sz="4800" b="1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7384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3" y="179882"/>
            <a:ext cx="11812337" cy="63267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77869" y="5675618"/>
            <a:ext cx="5846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Edward Cullen</a:t>
            </a:r>
            <a:endParaRPr lang="ru-RU" sz="4800" b="1" i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372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Рисунок 4" descr="Изображение выглядит как текст,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10C20D1D-63D4-4A44-A637-48763871F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009" b="30742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18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AB7CFDD-E67B-4078-9BD0-D09D4200E4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Deep blue water">
            <a:extLst>
              <a:ext uri="{FF2B5EF4-FFF2-40B4-BE49-F238E27FC236}">
                <a16:creationId xmlns:a16="http://schemas.microsoft.com/office/drawing/2014/main" id="{DB1BBA05-A2B0-587E-8576-7A97B06F51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6233" r="-2" b="9369"/>
          <a:stretch/>
        </p:blipFill>
        <p:spPr>
          <a:xfrm>
            <a:off x="-1" y="10"/>
            <a:ext cx="12192000" cy="685798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DAEF25D-C97E-48E9-B20C-FEFC2EC6E5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99981"/>
            <a:ext cx="12191999" cy="4958018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50000"/>
                </a:srgbClr>
              </a:gs>
              <a:gs pos="87000">
                <a:srgbClr val="000000">
                  <a:alpha val="56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7D22A-91B2-4BE0-9BB7-B20EE082D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401" y="3191319"/>
            <a:ext cx="7272408" cy="17525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285750" indent="-285750" algn="ctr"/>
            <a:r>
              <a:rPr lang="en-US" sz="2800" kern="1200" cap="all" spc="39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are the four oceans called?</a:t>
            </a:r>
          </a:p>
          <a:p>
            <a:pPr algn="ctr"/>
            <a:endParaRPr lang="en-US" sz="2800" kern="1200" cap="all" spc="39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0378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DB33B578-A8C0-4D0F-8846-FBE386EDC3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8EACB7-D372-470B-B76E-A829D00310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5">
            <a:extLst>
              <a:ext uri="{FF2B5EF4-FFF2-40B4-BE49-F238E27FC236}">
                <a16:creationId xmlns:a16="http://schemas.microsoft.com/office/drawing/2014/main" id="{C7EA4B13-46D3-41EE-95DA-7B2100DE94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700" y="1028700"/>
            <a:ext cx="4038600" cy="484107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B25C9E-1D41-4C68-9CCA-3ECCD608B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924" y="1398850"/>
            <a:ext cx="3282152" cy="20301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cap="all" spc="390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Which language is spoken in Australia?</a:t>
            </a:r>
          </a:p>
          <a:p>
            <a:pPr algn="ctr"/>
            <a:endParaRPr lang="en-US" sz="2800" kern="1200" cap="all" spc="390" baseline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4" descr="Изображение выглядит как небо, внешний, флаг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6049302D-13DD-46AE-9413-06531652CD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52" r="32327" b="2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DCEEEBE1-DC7B-4168-90C6-DB88876E30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614258" y="4550150"/>
            <a:ext cx="867485" cy="115439"/>
            <a:chOff x="8910933" y="1861308"/>
            <a:chExt cx="867485" cy="11543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3418E74-781F-419C-8C63-91C14AF8D82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B0F0D1C-98D5-4C46-961A-0E36168C317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3E9C99B-47BB-461B-AEDE-0B227C5B258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868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85CD2A3-2099-476E-9A85-55DC735FA2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159026"/>
            <a:ext cx="5938866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EB079-9C51-4CEE-A38F-E1F4CE983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9295" y="1066801"/>
            <a:ext cx="4612277" cy="20773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cap="all" spc="39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What is the highest mountain in The world?</a:t>
            </a:r>
          </a:p>
          <a:p>
            <a:pPr algn="ctr"/>
            <a:endParaRPr lang="en-US" sz="2800" kern="1200" cap="all" spc="390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" name="Picture 23" descr="Dark snowy mountain">
            <a:extLst>
              <a:ext uri="{FF2B5EF4-FFF2-40B4-BE49-F238E27FC236}">
                <a16:creationId xmlns:a16="http://schemas.microsoft.com/office/drawing/2014/main" id="{11FD52BF-EAEF-0C11-741A-CC6A6F4D6B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84" r="-3" b="-3"/>
          <a:stretch/>
        </p:blipFill>
        <p:spPr>
          <a:xfrm>
            <a:off x="20" y="10"/>
            <a:ext cx="5938847" cy="685799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92979E8-2E86-433E-A7E4-5F102E45A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31691" y="4237480"/>
            <a:ext cx="867485" cy="115439"/>
            <a:chOff x="8910933" y="1861308"/>
            <a:chExt cx="867485" cy="115439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DDEF0D5-EF9F-43D4-BF40-27A3121E02F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438B34-2B34-4614-B3B4-D099271503B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C691BDB-93D3-4721-903C-45DD9590F11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5189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85CD2A3-2099-476E-9A85-55DC735FA2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159026"/>
            <a:ext cx="5938866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E4AAD-FC69-4BE6-AF56-B29AB1111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9295" y="1066801"/>
            <a:ext cx="4612277" cy="20773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cap="all" spc="39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What is the capital of the USA?</a:t>
            </a:r>
          </a:p>
          <a:p>
            <a:pPr algn="ctr"/>
            <a:endParaRPr lang="en-US" sz="2800" kern="1200" cap="all" spc="390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4" descr="Изображение выглядит как здание, внешний, город, высокий&#10;&#10;Автоматически созданное описание">
            <a:extLst>
              <a:ext uri="{FF2B5EF4-FFF2-40B4-BE49-F238E27FC236}">
                <a16:creationId xmlns:a16="http://schemas.microsoft.com/office/drawing/2014/main" id="{C59DF749-AE3B-4D6F-9A66-CCEABE557A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08" r="13087" b="-1"/>
          <a:stretch/>
        </p:blipFill>
        <p:spPr>
          <a:xfrm>
            <a:off x="20" y="10"/>
            <a:ext cx="5938847" cy="6857990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E92979E8-2E86-433E-A7E4-5F102E45A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31691" y="4237480"/>
            <a:ext cx="867485" cy="115439"/>
            <a:chOff x="8910933" y="1861308"/>
            <a:chExt cx="867485" cy="115439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DDEF0D5-EF9F-43D4-BF40-27A3121E02F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1438B34-2B34-4614-B3B4-D099271503B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C691BDB-93D3-4721-903C-45DD9590F11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6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5CD2A3-2099-476E-9A85-55DC735FA2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902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ABA1E-7C66-4734-B7F5-298D46878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857" y="-5529"/>
            <a:ext cx="7335079" cy="19694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cap="all" spc="390" dirty="0"/>
              <a:t>What country does this flag </a:t>
            </a:r>
            <a:r>
              <a:rPr lang="en-US" sz="4000" cap="all" spc="390" dirty="0" smtClean="0"/>
              <a:t>belong to</a:t>
            </a:r>
            <a:r>
              <a:rPr lang="en-US" sz="4000" cap="all" spc="390" dirty="0" smtClean="0"/>
              <a:t>?</a:t>
            </a:r>
            <a:endParaRPr lang="en-US" sz="4000" kern="1200" cap="all" spc="390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2979E8-2E86-433E-A7E4-5F102E45A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3889173"/>
            <a:ext cx="867485" cy="115439"/>
            <a:chOff x="8910933" y="1861308"/>
            <a:chExt cx="867485" cy="11543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DDEF0D5-EF9F-43D4-BF40-27A3121E02F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1438B34-2B34-4614-B3B4-D099271503B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C691BDB-93D3-4721-903C-45DD9590F11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8443C32-E8B7-42CA-BD8E-91E9B18F1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665" y="2219175"/>
            <a:ext cx="6049991" cy="378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70712"/>
      </p:ext>
    </p:extLst>
  </p:cSld>
  <p:clrMapOvr>
    <a:masterClrMapping/>
  </p:clrMapOvr>
</p:sld>
</file>

<file path=ppt/theme/theme1.xml><?xml version="1.0" encoding="utf-8"?>
<a:theme xmlns:a="http://schemas.openxmlformats.org/drawingml/2006/main" name="AdornVTI">
  <a:themeElements>
    <a:clrScheme name="AnalogousFromRegularSeedRightStep">
      <a:dk1>
        <a:srgbClr val="000000"/>
      </a:dk1>
      <a:lt1>
        <a:srgbClr val="FFFFFF"/>
      </a:lt1>
      <a:dk2>
        <a:srgbClr val="21293A"/>
      </a:dk2>
      <a:lt2>
        <a:srgbClr val="E8E2E6"/>
      </a:lt2>
      <a:accent1>
        <a:srgbClr val="47B56D"/>
      </a:accent1>
      <a:accent2>
        <a:srgbClr val="3BB195"/>
      </a:accent2>
      <a:accent3>
        <a:srgbClr val="4DAEC3"/>
      </a:accent3>
      <a:accent4>
        <a:srgbClr val="3B6BB1"/>
      </a:accent4>
      <a:accent5>
        <a:srgbClr val="4E4DC3"/>
      </a:accent5>
      <a:accent6>
        <a:srgbClr val="6D3BB1"/>
      </a:accent6>
      <a:hlink>
        <a:srgbClr val="BF3F93"/>
      </a:hlink>
      <a:folHlink>
        <a:srgbClr val="7F7F7F"/>
      </a:folHlink>
    </a:clrScheme>
    <a:fontScheme name="Bembo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ornVTI" id="{497E3FA9-5A27-4D12-9D04-917BEF3D1303}" vid="{34192A01-61CA-4566-9818-841C607496F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TF00001241</Template>
  <TotalTime>36</TotalTime>
  <Words>317</Words>
  <Application>Microsoft Office PowerPoint</Application>
  <PresentationFormat>Широкоэкранный</PresentationFormat>
  <Paragraphs>50</Paragraphs>
  <Slides>47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1" baseType="lpstr">
      <vt:lpstr>Arial</vt:lpstr>
      <vt:lpstr>Bembo</vt:lpstr>
      <vt:lpstr>Calibri</vt:lpstr>
      <vt:lpstr>AdornVTI</vt:lpstr>
      <vt:lpstr>Quiz show game</vt:lpstr>
      <vt:lpstr>Round 1</vt:lpstr>
      <vt:lpstr>In which country is the Taj Mahal?</vt:lpstr>
      <vt:lpstr>Who was the first man to walk on the moon? </vt:lpstr>
      <vt:lpstr>What are the four oceans called? </vt:lpstr>
      <vt:lpstr>Which language is spoken in Australia? </vt:lpstr>
      <vt:lpstr>What is the highest mountain in The world? </vt:lpstr>
      <vt:lpstr>What is the capital of the USA? </vt:lpstr>
      <vt:lpstr>What country does this flag belong to?</vt:lpstr>
      <vt:lpstr>Name the following city and country</vt:lpstr>
      <vt:lpstr>On which continent is India located?</vt:lpstr>
      <vt:lpstr>How many hours are there in two days? </vt:lpstr>
      <vt:lpstr>ROUND 2</vt:lpstr>
      <vt:lpstr>In which year did the Second World War end? </vt:lpstr>
      <vt:lpstr>What is the name of the organ that pumps blood around the body? </vt:lpstr>
      <vt:lpstr>What two colours make up the flag of Spain? </vt:lpstr>
      <vt:lpstr>In which country are the Pyramids of Giza? </vt:lpstr>
      <vt:lpstr>Describe the appearance</vt:lpstr>
      <vt:lpstr>In which sport was Muhammad Ali a world champion? </vt:lpstr>
      <vt:lpstr>How many teeth should an adult have including their wisdom teeth? </vt:lpstr>
      <vt:lpstr>How many years are there in a millennium? </vt:lpstr>
      <vt:lpstr>Which artist painted the Mona Lisa? </vt:lpstr>
      <vt:lpstr>What is the official residence of the President of the United States? </vt:lpstr>
      <vt:lpstr>ROUnd 3</vt:lpstr>
      <vt:lpstr>What instrument does a doctor use to find out if a person has a fever? </vt:lpstr>
      <vt:lpstr>What does a botanist study? </vt:lpstr>
      <vt:lpstr>What is the third planet from the sun? </vt:lpstr>
      <vt:lpstr>Which ocean is frozen for most of the year? </vt:lpstr>
      <vt:lpstr>What is the largest planet in the solar system? </vt:lpstr>
      <vt:lpstr>What magical item does Alladin use to fly on? </vt:lpstr>
      <vt:lpstr>Which country is Buenos Aires the capital city of? </vt:lpstr>
      <vt:lpstr>Of what African country was Nelson Mandela president? </vt:lpstr>
      <vt:lpstr>Which planet is closest to the sun? </vt:lpstr>
      <vt:lpstr>In which country is the Louvre Museum? a) France b) Italy c) Spain </vt:lpstr>
      <vt:lpstr>Which is the largest desert in the world? a) Sahara b) Gobi c) Arctic </vt:lpstr>
      <vt:lpstr>Where is the smallest bone  in the human body? a) In the ear b) In the foot c) In the nose </vt:lpstr>
      <vt:lpstr>ThE FiNAL round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-</cp:lastModifiedBy>
  <cp:revision>288</cp:revision>
  <dcterms:created xsi:type="dcterms:W3CDTF">2022-03-16T09:19:55Z</dcterms:created>
  <dcterms:modified xsi:type="dcterms:W3CDTF">2022-03-16T12:53:12Z</dcterms:modified>
</cp:coreProperties>
</file>