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Default Extension="sldx" ContentType="application/vnd.openxmlformats-officedocument.presentationml.slide"/>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62" r:id="rId3"/>
    <p:sldId id="263" r:id="rId4"/>
    <p:sldId id="264" r:id="rId5"/>
    <p:sldId id="265" r:id="rId6"/>
    <p:sldId id="266" r:id="rId7"/>
    <p:sldId id="267" r:id="rId8"/>
    <p:sldId id="268" r:id="rId9"/>
    <p:sldId id="282" r:id="rId10"/>
    <p:sldId id="269" r:id="rId11"/>
    <p:sldId id="276" r:id="rId12"/>
    <p:sldId id="271" r:id="rId13"/>
    <p:sldId id="260" r:id="rId14"/>
    <p:sldId id="272" r:id="rId15"/>
    <p:sldId id="273" r:id="rId16"/>
    <p:sldId id="274" r:id="rId17"/>
    <p:sldId id="275" r:id="rId18"/>
    <p:sldId id="277" r:id="rId19"/>
    <p:sldId id="284" r:id="rId20"/>
    <p:sldId id="286" r:id="rId21"/>
    <p:sldId id="285" r:id="rId22"/>
    <p:sldId id="287"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87FEDF-2B02-4858-99AE-265E07397E57}" type="datetimeFigureOut">
              <a:rPr lang="ru-RU" smtClean="0"/>
              <a:pPr/>
              <a:t>15.07.2020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2AFF59-85AE-4167-9E41-09D32393AA90}"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E2AFF59-85AE-4167-9E41-09D32393AA90}" type="slidenum">
              <a:rPr lang="ru-RU" smtClean="0"/>
              <a:pPr/>
              <a:t>6</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78A0DE0-2CB9-4C27-9CEA-A78E6C2B5507}" type="datetimeFigureOut">
              <a:rPr lang="ru-RU" smtClean="0"/>
              <a:pPr/>
              <a:t>15.07.2020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3232FD3-F184-433B-A1DE-7B71BE6CA0C9}"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78A0DE0-2CB9-4C27-9CEA-A78E6C2B5507}" type="datetimeFigureOut">
              <a:rPr lang="ru-RU" smtClean="0"/>
              <a:pPr/>
              <a:t>15.07.2020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3232FD3-F184-433B-A1DE-7B71BE6CA0C9}"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78A0DE0-2CB9-4C27-9CEA-A78E6C2B5507}" type="datetimeFigureOut">
              <a:rPr lang="ru-RU" smtClean="0"/>
              <a:pPr/>
              <a:t>15.07.2020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3232FD3-F184-433B-A1DE-7B71BE6CA0C9}"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78A0DE0-2CB9-4C27-9CEA-A78E6C2B5507}" type="datetimeFigureOut">
              <a:rPr lang="ru-RU" smtClean="0"/>
              <a:pPr/>
              <a:t>15.07.2020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3232FD3-F184-433B-A1DE-7B71BE6CA0C9}"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78A0DE0-2CB9-4C27-9CEA-A78E6C2B5507}" type="datetimeFigureOut">
              <a:rPr lang="ru-RU" smtClean="0"/>
              <a:pPr/>
              <a:t>15.07.2020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3232FD3-F184-433B-A1DE-7B71BE6CA0C9}"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78A0DE0-2CB9-4C27-9CEA-A78E6C2B5507}" type="datetimeFigureOut">
              <a:rPr lang="ru-RU" smtClean="0"/>
              <a:pPr/>
              <a:t>15.07.2020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3232FD3-F184-433B-A1DE-7B71BE6CA0C9}"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78A0DE0-2CB9-4C27-9CEA-A78E6C2B5507}" type="datetimeFigureOut">
              <a:rPr lang="ru-RU" smtClean="0"/>
              <a:pPr/>
              <a:t>15.07.2020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3232FD3-F184-433B-A1DE-7B71BE6CA0C9}"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78A0DE0-2CB9-4C27-9CEA-A78E6C2B5507}" type="datetimeFigureOut">
              <a:rPr lang="ru-RU" smtClean="0"/>
              <a:pPr/>
              <a:t>15.07.2020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3232FD3-F184-433B-A1DE-7B71BE6CA0C9}"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78A0DE0-2CB9-4C27-9CEA-A78E6C2B5507}" type="datetimeFigureOut">
              <a:rPr lang="ru-RU" smtClean="0"/>
              <a:pPr/>
              <a:t>15.07.2020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3232FD3-F184-433B-A1DE-7B71BE6CA0C9}"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78A0DE0-2CB9-4C27-9CEA-A78E6C2B5507}" type="datetimeFigureOut">
              <a:rPr lang="ru-RU" smtClean="0"/>
              <a:pPr/>
              <a:t>15.07.2020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3232FD3-F184-433B-A1DE-7B71BE6CA0C9}"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78A0DE0-2CB9-4C27-9CEA-A78E6C2B5507}" type="datetimeFigureOut">
              <a:rPr lang="ru-RU" smtClean="0"/>
              <a:pPr/>
              <a:t>15.07.2020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3232FD3-F184-433B-A1DE-7B71BE6CA0C9}"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8A0DE0-2CB9-4C27-9CEA-A78E6C2B5507}" type="datetimeFigureOut">
              <a:rPr lang="ru-RU" smtClean="0"/>
              <a:pPr/>
              <a:t>15.07.2020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232FD3-F184-433B-A1DE-7B71BE6CA0C9}"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package" Target="../embeddings/______Microsoft_Office_PowerPoint1.sldx"/><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Picture 5" descr="C:\Documents and Settings\adm\Рабочий стол\66.jpg"/>
          <p:cNvPicPr>
            <a:picLocks noChangeAspect="1" noChangeArrowheads="1"/>
          </p:cNvPicPr>
          <p:nvPr/>
        </p:nvPicPr>
        <p:blipFill>
          <a:blip r:embed="rId2" cstate="print"/>
          <a:srcRect/>
          <a:stretch>
            <a:fillRect/>
          </a:stretch>
        </p:blipFill>
        <p:spPr bwMode="auto">
          <a:xfrm>
            <a:off x="-32" y="0"/>
            <a:ext cx="9144064" cy="6858000"/>
          </a:xfrm>
          <a:prstGeom prst="rect">
            <a:avLst/>
          </a:prstGeom>
          <a:noFill/>
        </p:spPr>
      </p:pic>
      <p:sp>
        <p:nvSpPr>
          <p:cNvPr id="5" name="Прямоугольник 4"/>
          <p:cNvSpPr/>
          <p:nvPr/>
        </p:nvSpPr>
        <p:spPr>
          <a:xfrm>
            <a:off x="2214546" y="428604"/>
            <a:ext cx="5643602" cy="1384995"/>
          </a:xfrm>
          <a:prstGeom prst="rect">
            <a:avLst/>
          </a:prstGeom>
        </p:spPr>
        <p:txBody>
          <a:bodyPr wrap="square">
            <a:spAutoFit/>
          </a:bodyPr>
          <a:lstStyle/>
          <a:p>
            <a:pPr algn="ctr"/>
            <a:endParaRPr lang="ru-RU" b="1" dirty="0" smtClean="0">
              <a:solidFill>
                <a:schemeClr val="accent2">
                  <a:lumMod val="20000"/>
                  <a:lumOff val="80000"/>
                </a:schemeClr>
              </a:solidFill>
            </a:endParaRPr>
          </a:p>
          <a:p>
            <a:pPr algn="ctr"/>
            <a:endParaRPr lang="ru-RU" b="1" dirty="0">
              <a:solidFill>
                <a:schemeClr val="accent2">
                  <a:lumMod val="20000"/>
                  <a:lumOff val="80000"/>
                </a:schemeClr>
              </a:solidFill>
            </a:endParaRPr>
          </a:p>
          <a:p>
            <a:pPr algn="ctr"/>
            <a:r>
              <a:rPr lang="ru-RU" sz="2400" b="1" dirty="0" smtClean="0">
                <a:solidFill>
                  <a:schemeClr val="accent2">
                    <a:lumMod val="20000"/>
                    <a:lumOff val="80000"/>
                  </a:schemeClr>
                </a:solidFill>
              </a:rPr>
              <a:t>Внеклассное мероприятие по математике для учащихся 6-х классов</a:t>
            </a:r>
            <a:endParaRPr lang="ru-RU" sz="2400" dirty="0"/>
          </a:p>
        </p:txBody>
      </p:sp>
      <p:sp>
        <p:nvSpPr>
          <p:cNvPr id="6" name="Прямоугольник 5"/>
          <p:cNvSpPr/>
          <p:nvPr/>
        </p:nvSpPr>
        <p:spPr>
          <a:xfrm>
            <a:off x="1643042" y="1767007"/>
            <a:ext cx="6643734" cy="3847207"/>
          </a:xfrm>
          <a:prstGeom prst="rect">
            <a:avLst/>
          </a:prstGeom>
        </p:spPr>
        <p:txBody>
          <a:bodyPr wrap="square">
            <a:spAutoFit/>
          </a:bodyPr>
          <a:lstStyle/>
          <a:p>
            <a:endParaRPr lang="ru-RU" sz="2400" b="1" dirty="0" smtClean="0">
              <a:solidFill>
                <a:schemeClr val="bg1"/>
              </a:solidFill>
            </a:endParaRPr>
          </a:p>
          <a:p>
            <a:endParaRPr lang="ru-RU" sz="2400" b="1" dirty="0">
              <a:solidFill>
                <a:schemeClr val="bg1"/>
              </a:solidFill>
            </a:endParaRPr>
          </a:p>
          <a:p>
            <a:endParaRPr lang="ru-RU" sz="2400" b="1" dirty="0" smtClean="0">
              <a:solidFill>
                <a:schemeClr val="bg1"/>
              </a:solidFill>
            </a:endParaRPr>
          </a:p>
          <a:p>
            <a:r>
              <a:rPr lang="ru-RU" sz="2800" b="1" dirty="0" smtClean="0">
                <a:solidFill>
                  <a:schemeClr val="bg1"/>
                </a:solidFill>
              </a:rPr>
              <a:t>"Эколого-математический </a:t>
            </a:r>
            <a:r>
              <a:rPr lang="ru-RU" sz="2800" b="1" dirty="0" err="1" smtClean="0">
                <a:solidFill>
                  <a:schemeClr val="bg1"/>
                </a:solidFill>
              </a:rPr>
              <a:t>брейн-ринг</a:t>
            </a:r>
            <a:r>
              <a:rPr lang="ru-RU" sz="2800" b="1" dirty="0" smtClean="0">
                <a:solidFill>
                  <a:schemeClr val="bg1"/>
                </a:solidFill>
              </a:rPr>
              <a:t>" </a:t>
            </a:r>
          </a:p>
          <a:p>
            <a:endParaRPr lang="ru-RU" b="1" dirty="0" smtClean="0">
              <a:solidFill>
                <a:schemeClr val="bg1"/>
              </a:solidFill>
            </a:endParaRPr>
          </a:p>
          <a:p>
            <a:endParaRPr lang="ru-RU" b="1" dirty="0" smtClean="0">
              <a:solidFill>
                <a:schemeClr val="bg1"/>
              </a:solidFill>
            </a:endParaRPr>
          </a:p>
          <a:p>
            <a:endParaRPr lang="ru-RU" b="1" dirty="0" smtClean="0">
              <a:solidFill>
                <a:schemeClr val="bg1"/>
              </a:solidFill>
            </a:endParaRPr>
          </a:p>
          <a:p>
            <a:endParaRPr lang="ru-RU" b="1" dirty="0" smtClean="0">
              <a:solidFill>
                <a:schemeClr val="bg1"/>
              </a:solidFill>
            </a:endParaRPr>
          </a:p>
          <a:p>
            <a:endParaRPr lang="ru-RU" b="1" dirty="0" smtClean="0">
              <a:solidFill>
                <a:schemeClr val="bg1"/>
              </a:solidFill>
            </a:endParaRPr>
          </a:p>
          <a:p>
            <a:endParaRPr lang="ru-RU" b="1" dirty="0" smtClean="0">
              <a:solidFill>
                <a:schemeClr val="bg1"/>
              </a:solidFill>
            </a:endParaRPr>
          </a:p>
          <a:p>
            <a:endParaRPr lang="ru-RU" b="1" dirty="0" smtClean="0">
              <a:solidFill>
                <a:schemeClr val="bg1"/>
              </a:solidFill>
            </a:endParaRPr>
          </a:p>
          <a:p>
            <a:r>
              <a:rPr lang="ru-RU" b="1" dirty="0" smtClean="0">
                <a:solidFill>
                  <a:schemeClr val="bg1"/>
                </a:solidFill>
              </a:rPr>
              <a:t>Автор: учитель математики </a:t>
            </a:r>
            <a:r>
              <a:rPr lang="ru-RU" b="1" dirty="0" err="1" smtClean="0">
                <a:solidFill>
                  <a:schemeClr val="bg1"/>
                </a:solidFill>
              </a:rPr>
              <a:t>Бечелова</a:t>
            </a:r>
            <a:r>
              <a:rPr lang="ru-RU" b="1" dirty="0" smtClean="0">
                <a:solidFill>
                  <a:schemeClr val="bg1"/>
                </a:solidFill>
              </a:rPr>
              <a:t> </a:t>
            </a:r>
            <a:r>
              <a:rPr lang="ru-RU" b="1" dirty="0" err="1" smtClean="0">
                <a:solidFill>
                  <a:schemeClr val="bg1"/>
                </a:solidFill>
              </a:rPr>
              <a:t>Асият</a:t>
            </a:r>
            <a:r>
              <a:rPr lang="ru-RU" b="1" dirty="0" smtClean="0">
                <a:solidFill>
                  <a:schemeClr val="bg1"/>
                </a:solidFill>
              </a:rPr>
              <a:t> </a:t>
            </a:r>
            <a:r>
              <a:rPr lang="ru-RU" b="1" dirty="0" err="1" smtClean="0">
                <a:solidFill>
                  <a:schemeClr val="bg1"/>
                </a:solidFill>
              </a:rPr>
              <a:t>Суфьяновна</a:t>
            </a:r>
            <a:endParaRPr lang="ru-RU"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dm\Рабочий стол\88.jpg"/>
          <p:cNvPicPr>
            <a:picLocks noChangeAspect="1" noChangeArrowheads="1"/>
          </p:cNvPicPr>
          <p:nvPr/>
        </p:nvPicPr>
        <p:blipFill>
          <a:blip r:embed="rId2" cstate="print"/>
          <a:srcRect/>
          <a:stretch>
            <a:fillRect/>
          </a:stretch>
        </p:blipFill>
        <p:spPr bwMode="auto">
          <a:xfrm>
            <a:off x="0" y="1"/>
            <a:ext cx="9144000" cy="1785926"/>
          </a:xfrm>
          <a:prstGeom prst="rect">
            <a:avLst/>
          </a:prstGeom>
          <a:noFill/>
        </p:spPr>
      </p:pic>
      <p:sp>
        <p:nvSpPr>
          <p:cNvPr id="3" name="Прямоугольник 2"/>
          <p:cNvSpPr/>
          <p:nvPr/>
        </p:nvSpPr>
        <p:spPr>
          <a:xfrm>
            <a:off x="3357554" y="1142984"/>
            <a:ext cx="1859996" cy="707886"/>
          </a:xfrm>
          <a:prstGeom prst="rect">
            <a:avLst/>
          </a:prstGeom>
        </p:spPr>
        <p:txBody>
          <a:bodyPr wrap="none">
            <a:spAutoFit/>
          </a:bodyPr>
          <a:lstStyle/>
          <a:p>
            <a:r>
              <a:rPr lang="ru-RU" sz="4000" dirty="0" smtClean="0">
                <a:solidFill>
                  <a:schemeClr val="bg1"/>
                </a:solidFill>
              </a:rPr>
              <a:t>Раунд 2</a:t>
            </a:r>
            <a:endParaRPr lang="ru-RU" sz="4000" dirty="0">
              <a:solidFill>
                <a:schemeClr val="bg1"/>
              </a:solidFill>
            </a:endParaRPr>
          </a:p>
        </p:txBody>
      </p:sp>
      <p:pic>
        <p:nvPicPr>
          <p:cNvPr id="4" name="Содержимое 8" descr="img_18012357_15_0.jpg"/>
          <p:cNvPicPr>
            <a:picLocks noChangeAspect="1"/>
          </p:cNvPicPr>
          <p:nvPr/>
        </p:nvPicPr>
        <p:blipFill>
          <a:blip r:embed="rId3" cstate="print"/>
          <a:stretch>
            <a:fillRect/>
          </a:stretch>
        </p:blipFill>
        <p:spPr>
          <a:xfrm>
            <a:off x="0" y="2071678"/>
            <a:ext cx="4000500" cy="4286280"/>
          </a:xfrm>
          <a:prstGeom prst="rect">
            <a:avLst/>
          </a:prstGeom>
        </p:spPr>
      </p:pic>
      <p:sp>
        <p:nvSpPr>
          <p:cNvPr id="5" name="Прямоугольник 4"/>
          <p:cNvSpPr/>
          <p:nvPr/>
        </p:nvSpPr>
        <p:spPr>
          <a:xfrm>
            <a:off x="4214810" y="1928802"/>
            <a:ext cx="4572000" cy="4832092"/>
          </a:xfrm>
          <a:prstGeom prst="rect">
            <a:avLst/>
          </a:prstGeom>
        </p:spPr>
        <p:txBody>
          <a:bodyPr>
            <a:spAutoFit/>
          </a:bodyPr>
          <a:lstStyle/>
          <a:p>
            <a:r>
              <a:rPr lang="ru-RU" sz="2200" dirty="0" smtClean="0">
                <a:solidFill>
                  <a:schemeClr val="tx1"/>
                </a:solidFill>
                <a:latin typeface="+mn-lt"/>
                <a:ea typeface="+mn-ea"/>
                <a:cs typeface="+mn-cs"/>
              </a:rPr>
              <a:t>Вопрос 5.Определите процентное содержание самых ядовитых веществ – синильной кислоты, табачного дегтя, углекислого газа, полония, - в одной сигарете, если никотина 2%, а синильная кислота составляет 1/2 часть никотина; табачного дегтя в 7,5 раз больше, чем никотина; углекислого газа составляет 3/5  от количества табачного дегтя, полоний  составляет 2/3  от количества углекислого газа.</a:t>
            </a:r>
          </a:p>
          <a:p>
            <a:pPr>
              <a:buNone/>
            </a:pPr>
            <a:r>
              <a:rPr lang="ru-RU" sz="2200" dirty="0" smtClean="0"/>
              <a:t>       Ответ: 1%, 15%, 9%, 6%.</a:t>
            </a:r>
            <a:endParaRPr lang="ru-RU"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style.rotation</p:attrName>
                                        </p:attrNameLst>
                                      </p:cBhvr>
                                      <p:tavLst>
                                        <p:tav tm="0">
                                          <p:val>
                                            <p:fltVal val="720"/>
                                          </p:val>
                                        </p:tav>
                                        <p:tav tm="100000">
                                          <p:val>
                                            <p:fltVal val="0"/>
                                          </p:val>
                                        </p:tav>
                                      </p:tavLst>
                                    </p:anim>
                                    <p:anim calcmode="lin" valueType="num">
                                      <p:cBhvr>
                                        <p:cTn id="9" dur="2000" fill="hold"/>
                                        <p:tgtEl>
                                          <p:spTgt spid="4"/>
                                        </p:tgtEl>
                                        <p:attrNameLst>
                                          <p:attrName>ppt_h</p:attrName>
                                        </p:attrNameLst>
                                      </p:cBhvr>
                                      <p:tavLst>
                                        <p:tav tm="0">
                                          <p:val>
                                            <p:fltVal val="0"/>
                                          </p:val>
                                        </p:tav>
                                        <p:tav tm="100000">
                                          <p:val>
                                            <p:strVal val="#ppt_h"/>
                                          </p:val>
                                        </p:tav>
                                      </p:tavLst>
                                    </p:anim>
                                    <p:anim calcmode="lin" valueType="num">
                                      <p:cBhvr>
                                        <p:cTn id="10" dur="2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dm\Рабочий стол\88.jpg"/>
          <p:cNvPicPr>
            <a:picLocks noChangeAspect="1" noChangeArrowheads="1"/>
          </p:cNvPicPr>
          <p:nvPr/>
        </p:nvPicPr>
        <p:blipFill>
          <a:blip r:embed="rId2" cstate="print"/>
          <a:srcRect/>
          <a:stretch>
            <a:fillRect/>
          </a:stretch>
        </p:blipFill>
        <p:spPr bwMode="auto">
          <a:xfrm>
            <a:off x="0" y="1"/>
            <a:ext cx="9144000" cy="1785926"/>
          </a:xfrm>
          <a:prstGeom prst="rect">
            <a:avLst/>
          </a:prstGeom>
          <a:noFill/>
        </p:spPr>
      </p:pic>
      <p:sp>
        <p:nvSpPr>
          <p:cNvPr id="3" name="Прямоугольник 2"/>
          <p:cNvSpPr/>
          <p:nvPr/>
        </p:nvSpPr>
        <p:spPr>
          <a:xfrm>
            <a:off x="3357554" y="928670"/>
            <a:ext cx="1859996" cy="707886"/>
          </a:xfrm>
          <a:prstGeom prst="rect">
            <a:avLst/>
          </a:prstGeom>
        </p:spPr>
        <p:txBody>
          <a:bodyPr wrap="none">
            <a:spAutoFit/>
          </a:bodyPr>
          <a:lstStyle/>
          <a:p>
            <a:r>
              <a:rPr lang="ru-RU" sz="4000" dirty="0" smtClean="0">
                <a:solidFill>
                  <a:schemeClr val="bg1"/>
                </a:solidFill>
              </a:rPr>
              <a:t>Раунд 2</a:t>
            </a:r>
            <a:endParaRPr lang="ru-RU" sz="4000" dirty="0">
              <a:solidFill>
                <a:schemeClr val="bg1"/>
              </a:solidFill>
            </a:endParaRPr>
          </a:p>
        </p:txBody>
      </p:sp>
      <p:pic>
        <p:nvPicPr>
          <p:cNvPr id="4" name="Рисунок 1" descr="C:\Documents and Settings\adm\Рабочий стол\лллл.jpg"/>
          <p:cNvPicPr>
            <a:picLocks noChangeAspect="1" noChangeArrowheads="1"/>
          </p:cNvPicPr>
          <p:nvPr/>
        </p:nvPicPr>
        <p:blipFill>
          <a:blip r:embed="rId3" cstate="print"/>
          <a:srcRect/>
          <a:stretch>
            <a:fillRect/>
          </a:stretch>
        </p:blipFill>
        <p:spPr bwMode="auto">
          <a:xfrm>
            <a:off x="142843" y="2000240"/>
            <a:ext cx="3929091" cy="4643470"/>
          </a:xfrm>
          <a:prstGeom prst="rect">
            <a:avLst/>
          </a:prstGeom>
          <a:noFill/>
          <a:ln w="9525">
            <a:noFill/>
            <a:miter lim="800000"/>
            <a:headEnd/>
            <a:tailEnd/>
          </a:ln>
        </p:spPr>
      </p:pic>
      <p:sp>
        <p:nvSpPr>
          <p:cNvPr id="6" name="Прямоугольник 5"/>
          <p:cNvSpPr/>
          <p:nvPr/>
        </p:nvSpPr>
        <p:spPr>
          <a:xfrm>
            <a:off x="4214810" y="2285992"/>
            <a:ext cx="4572000" cy="3416320"/>
          </a:xfrm>
          <a:prstGeom prst="rect">
            <a:avLst/>
          </a:prstGeom>
        </p:spPr>
        <p:txBody>
          <a:bodyPr>
            <a:spAutoFit/>
          </a:bodyPr>
          <a:lstStyle/>
          <a:p>
            <a:r>
              <a:rPr lang="ru-RU" sz="2400" dirty="0" smtClean="0">
                <a:solidFill>
                  <a:schemeClr val="tx1"/>
                </a:solidFill>
                <a:latin typeface="+mn-lt"/>
                <a:ea typeface="+mn-ea"/>
                <a:cs typeface="+mn-cs"/>
              </a:rPr>
              <a:t>Вопрос 6. Подсчитано, что для нормальной жизни в промышленном городе на каждого жителя необходимо иметь 25 квадратных метров зеленых насаждений. Какова должна быть площадь насаждений в г. </a:t>
            </a:r>
            <a:r>
              <a:rPr lang="ru-RU" sz="2400" dirty="0" smtClean="0"/>
              <a:t>Нальчике</a:t>
            </a:r>
            <a:r>
              <a:rPr lang="ru-RU" sz="2400" dirty="0" smtClean="0">
                <a:solidFill>
                  <a:schemeClr val="tx1"/>
                </a:solidFill>
                <a:latin typeface="+mn-lt"/>
                <a:ea typeface="+mn-ea"/>
                <a:cs typeface="+mn-cs"/>
              </a:rPr>
              <a:t>, если в нем проживает </a:t>
            </a:r>
            <a:r>
              <a:rPr lang="ru-RU" sz="2400" dirty="0" smtClean="0"/>
              <a:t>240</a:t>
            </a:r>
            <a:r>
              <a:rPr lang="ru-RU" sz="2400" dirty="0" smtClean="0">
                <a:solidFill>
                  <a:schemeClr val="tx1"/>
                </a:solidFill>
                <a:latin typeface="+mn-lt"/>
                <a:ea typeface="+mn-ea"/>
                <a:cs typeface="+mn-cs"/>
              </a:rPr>
              <a:t>000 человек? </a:t>
            </a:r>
          </a:p>
        </p:txBody>
      </p:sp>
      <p:sp>
        <p:nvSpPr>
          <p:cNvPr id="7" name="Прямоугольник 6"/>
          <p:cNvSpPr/>
          <p:nvPr/>
        </p:nvSpPr>
        <p:spPr>
          <a:xfrm>
            <a:off x="4714876" y="6000768"/>
            <a:ext cx="2217979" cy="369332"/>
          </a:xfrm>
          <a:prstGeom prst="rect">
            <a:avLst/>
          </a:prstGeom>
        </p:spPr>
        <p:txBody>
          <a:bodyPr wrap="none">
            <a:spAutoFit/>
          </a:bodyPr>
          <a:lstStyle/>
          <a:p>
            <a:r>
              <a:rPr lang="ru-RU" dirty="0" smtClean="0"/>
              <a:t>Ответ: 6000000 кв.м.</a:t>
            </a:r>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dm\Рабочий стол\88.jpg"/>
          <p:cNvPicPr>
            <a:picLocks noChangeAspect="1" noChangeArrowheads="1"/>
          </p:cNvPicPr>
          <p:nvPr/>
        </p:nvPicPr>
        <p:blipFill>
          <a:blip r:embed="rId2" cstate="print"/>
          <a:srcRect/>
          <a:stretch>
            <a:fillRect/>
          </a:stretch>
        </p:blipFill>
        <p:spPr bwMode="auto">
          <a:xfrm>
            <a:off x="0" y="0"/>
            <a:ext cx="9144000" cy="1785926"/>
          </a:xfrm>
          <a:prstGeom prst="rect">
            <a:avLst/>
          </a:prstGeom>
          <a:noFill/>
        </p:spPr>
      </p:pic>
      <p:sp>
        <p:nvSpPr>
          <p:cNvPr id="3" name="Прямоугольник 2"/>
          <p:cNvSpPr/>
          <p:nvPr/>
        </p:nvSpPr>
        <p:spPr>
          <a:xfrm>
            <a:off x="285720" y="1142984"/>
            <a:ext cx="8215370" cy="5447645"/>
          </a:xfrm>
          <a:prstGeom prst="rect">
            <a:avLst/>
          </a:prstGeom>
        </p:spPr>
        <p:txBody>
          <a:bodyPr wrap="square">
            <a:spAutoFit/>
          </a:bodyPr>
          <a:lstStyle/>
          <a:p>
            <a:pPr lvl="0" fontAlgn="base">
              <a:spcBef>
                <a:spcPct val="0"/>
              </a:spcBef>
              <a:spcAft>
                <a:spcPct val="0"/>
              </a:spcAft>
            </a:pPr>
            <a:r>
              <a:rPr kumimoji="0" lang="ru-RU" b="1" i="1" u="none" strike="noStrike" cap="none" normalizeH="0" baseline="0" dirty="0" smtClean="0" bmk="OLE_LINK2">
                <a:ln>
                  <a:noFill/>
                </a:ln>
                <a:solidFill>
                  <a:schemeClr val="bg1"/>
                </a:solidFill>
                <a:effectLst/>
                <a:latin typeface="Arial" pitchFamily="34" charset="0"/>
                <a:ea typeface="Times New Roman" pitchFamily="18" charset="0"/>
              </a:rPr>
              <a:t>МАТЕМАТИЧЕСКАЯ  РЕКЛАМНАЯ  ПАУЗА:</a:t>
            </a:r>
            <a:endParaRPr kumimoji="0" lang="ru-RU" b="1" i="0" u="none" strike="noStrike" cap="none" normalizeH="0" baseline="0" dirty="0" smtClean="0" bmk="OLE_LINK2">
              <a:ln>
                <a:noFill/>
              </a:ln>
              <a:solidFill>
                <a:schemeClr val="bg1"/>
              </a:solidFill>
              <a:effectLst/>
              <a:latin typeface="Arial" pitchFamily="34" charset="0"/>
              <a:ea typeface="Times New Roman" pitchFamily="18" charset="0"/>
            </a:endParaRPr>
          </a:p>
          <a:p>
            <a:pPr lvl="0" eaLnBrk="0" fontAlgn="base" hangingPunct="0">
              <a:spcBef>
                <a:spcPct val="0"/>
              </a:spcBef>
              <a:spcAft>
                <a:spcPct val="0"/>
              </a:spcAft>
            </a:pPr>
            <a:r>
              <a:rPr kumimoji="0" lang="ru-RU" b="1" i="1" u="none" strike="noStrike" cap="none" normalizeH="0" baseline="0" dirty="0" smtClean="0" bmk="OLE_LINK2">
                <a:ln>
                  <a:noFill/>
                </a:ln>
                <a:solidFill>
                  <a:schemeClr val="bg1"/>
                </a:solidFill>
                <a:effectLst/>
                <a:latin typeface="Arial" pitchFamily="34" charset="0"/>
                <a:ea typeface="Times New Roman" pitchFamily="18" charset="0"/>
              </a:rPr>
              <a:t>Сценка: Треугольник и квадрат.</a:t>
            </a:r>
            <a:endParaRPr kumimoji="0" lang="ru-RU" b="1" i="0" u="none" strike="noStrike" cap="none" normalizeH="0" baseline="0" dirty="0" smtClean="0" bmk="OLE_LINK2">
              <a:ln>
                <a:noFill/>
              </a:ln>
              <a:solidFill>
                <a:schemeClr val="bg1"/>
              </a:solidFill>
              <a:effectLst/>
              <a:latin typeface="Arial" pitchFamily="34" charset="0"/>
              <a:ea typeface="Times New Roman" pitchFamily="18" charset="0"/>
            </a:endParaRPr>
          </a:p>
          <a:p>
            <a:pPr lvl="0" eaLnBrk="0" fontAlgn="base" hangingPunct="0">
              <a:spcBef>
                <a:spcPct val="0"/>
              </a:spcBef>
              <a:spcAft>
                <a:spcPct val="0"/>
              </a:spcAft>
            </a:pPr>
            <a:r>
              <a:rPr kumimoji="0" lang="ru-RU" b="1" i="1" u="none" strike="noStrike" cap="none" normalizeH="0" baseline="0" dirty="0" smtClean="0" bmk="OLE_LINK2">
                <a:ln>
                  <a:noFill/>
                </a:ln>
                <a:solidFill>
                  <a:schemeClr val="tx1"/>
                </a:solidFill>
                <a:effectLst/>
                <a:latin typeface="Arial" pitchFamily="34" charset="0"/>
                <a:ea typeface="Times New Roman" pitchFamily="18" charset="0"/>
              </a:rPr>
              <a:t>Автор</a:t>
            </a:r>
            <a:r>
              <a:rPr kumimoji="0" lang="ru-RU" b="1" i="0" u="none" strike="noStrike" cap="none" normalizeH="0" baseline="0" dirty="0" smtClean="0" bmk="OLE_LINK2">
                <a:ln>
                  <a:noFill/>
                </a:ln>
                <a:solidFill>
                  <a:schemeClr val="tx1"/>
                </a:solidFill>
                <a:effectLst/>
                <a:latin typeface="Arial" pitchFamily="34" charset="0"/>
                <a:ea typeface="Times New Roman" pitchFamily="18" charset="0"/>
              </a:rPr>
              <a:t>:</a:t>
            </a:r>
            <a:r>
              <a:rPr kumimoji="0" lang="ru-RU" b="0" i="0" u="none" strike="noStrike" cap="none" normalizeH="0" baseline="0" dirty="0" smtClean="0" bmk="OLE_LINK2">
                <a:ln>
                  <a:noFill/>
                </a:ln>
                <a:solidFill>
                  <a:schemeClr val="tx1"/>
                </a:solidFill>
                <a:effectLst/>
                <a:latin typeface="Arial" pitchFamily="34" charset="0"/>
                <a:ea typeface="Times New Roman" pitchFamily="18" charset="0"/>
              </a:rPr>
              <a:t>  Жили – были два брата: треугольник </a:t>
            </a:r>
            <a:r>
              <a:rPr kumimoji="0" lang="ru-RU" sz="1400" b="0" i="0" u="none" strike="noStrike" cap="none" normalizeH="0" baseline="0" dirty="0" smtClean="0" bmk="OLE_LINK2">
                <a:ln>
                  <a:noFill/>
                </a:ln>
                <a:solidFill>
                  <a:schemeClr val="tx1"/>
                </a:solidFill>
                <a:effectLst/>
                <a:latin typeface="Arial" pitchFamily="34" charset="0"/>
                <a:ea typeface="Times New Roman" pitchFamily="18" charset="0"/>
              </a:rPr>
              <a:t>с   квадратом.</a:t>
            </a:r>
            <a:br>
              <a:rPr kumimoji="0" lang="ru-RU" sz="1400" b="0" i="0" u="none" strike="noStrike" cap="none" normalizeH="0" baseline="0" dirty="0" smtClean="0" bmk="OLE_LINK2">
                <a:ln>
                  <a:noFill/>
                </a:ln>
                <a:solidFill>
                  <a:schemeClr val="tx1"/>
                </a:solidFill>
                <a:effectLst/>
                <a:latin typeface="Arial" pitchFamily="34" charset="0"/>
                <a:ea typeface="Times New Roman" pitchFamily="18" charset="0"/>
              </a:rPr>
            </a:br>
            <a:r>
              <a:rPr kumimoji="0" lang="ru-RU" sz="1400" b="0" i="0" u="none" strike="noStrike" cap="none" normalizeH="0" baseline="0" dirty="0" smtClean="0" bmk="OLE_LINK2">
                <a:ln>
                  <a:noFill/>
                </a:ln>
                <a:solidFill>
                  <a:schemeClr val="tx1"/>
                </a:solidFill>
                <a:effectLst/>
                <a:latin typeface="Arial" pitchFamily="34" charset="0"/>
                <a:ea typeface="Times New Roman" pitchFamily="18" charset="0"/>
              </a:rPr>
              <a:t>               Старший – квадратный – добродушный, приятный.</a:t>
            </a:r>
            <a:br>
              <a:rPr kumimoji="0" lang="ru-RU" sz="1400" b="0" i="0" u="none" strike="noStrike" cap="none" normalizeH="0" baseline="0" dirty="0" smtClean="0" bmk="OLE_LINK2">
                <a:ln>
                  <a:noFill/>
                </a:ln>
                <a:solidFill>
                  <a:schemeClr val="tx1"/>
                </a:solidFill>
                <a:effectLst/>
                <a:latin typeface="Arial" pitchFamily="34" charset="0"/>
                <a:ea typeface="Times New Roman" pitchFamily="18" charset="0"/>
              </a:rPr>
            </a:br>
            <a:r>
              <a:rPr kumimoji="0" lang="ru-RU" sz="1400" b="0" i="0" u="none" strike="noStrike" cap="none" normalizeH="0" baseline="0" dirty="0" smtClean="0" bmk="OLE_LINK2">
                <a:ln>
                  <a:noFill/>
                </a:ln>
                <a:solidFill>
                  <a:schemeClr val="tx1"/>
                </a:solidFill>
                <a:effectLst/>
                <a:latin typeface="Arial" pitchFamily="34" charset="0"/>
                <a:ea typeface="Times New Roman" pitchFamily="18" charset="0"/>
              </a:rPr>
              <a:t>               Младший – треугольный – вечно недовольный.</a:t>
            </a:r>
            <a:br>
              <a:rPr kumimoji="0" lang="ru-RU" sz="1400" b="0" i="0" u="none" strike="noStrike" cap="none" normalizeH="0" baseline="0" dirty="0" smtClean="0" bmk="OLE_LINK2">
                <a:ln>
                  <a:noFill/>
                </a:ln>
                <a:solidFill>
                  <a:schemeClr val="tx1"/>
                </a:solidFill>
                <a:effectLst/>
                <a:latin typeface="Arial" pitchFamily="34" charset="0"/>
                <a:ea typeface="Times New Roman" pitchFamily="18" charset="0"/>
              </a:rPr>
            </a:br>
            <a:r>
              <a:rPr kumimoji="0" lang="ru-RU" sz="1400" b="0" i="0" u="none" strike="noStrike" cap="none" normalizeH="0" baseline="0" dirty="0" smtClean="0" bmk="OLE_LINK2">
                <a:ln>
                  <a:noFill/>
                </a:ln>
                <a:solidFill>
                  <a:schemeClr val="tx1"/>
                </a:solidFill>
                <a:effectLst/>
                <a:latin typeface="Arial" pitchFamily="34" charset="0"/>
                <a:ea typeface="Times New Roman" pitchFamily="18" charset="0"/>
              </a:rPr>
              <a:t>               Стал расспрашивать квадрат: </a:t>
            </a:r>
          </a:p>
          <a:p>
            <a:pPr lvl="0" eaLnBrk="0" fontAlgn="base" hangingPunct="0">
              <a:spcBef>
                <a:spcPct val="0"/>
              </a:spcBef>
              <a:spcAft>
                <a:spcPct val="0"/>
              </a:spcAft>
            </a:pPr>
            <a:r>
              <a:rPr kumimoji="0" lang="ru-RU" sz="1400" b="1" i="1" u="none" strike="noStrike" cap="none" normalizeH="0" baseline="0" dirty="0" smtClean="0" bmk="OLE_LINK2">
                <a:ln>
                  <a:noFill/>
                </a:ln>
                <a:solidFill>
                  <a:schemeClr val="tx1"/>
                </a:solidFill>
                <a:effectLst/>
                <a:latin typeface="Arial" pitchFamily="34" charset="0"/>
                <a:ea typeface="Times New Roman" pitchFamily="18" charset="0"/>
              </a:rPr>
              <a:t>Квадрат:</a:t>
            </a:r>
            <a:r>
              <a:rPr kumimoji="0" lang="ru-RU" sz="1400" b="0" i="0" u="none" strike="noStrike" cap="none" normalizeH="0" baseline="0" dirty="0" smtClean="0" bmk="OLE_LINK2">
                <a:ln>
                  <a:noFill/>
                </a:ln>
                <a:solidFill>
                  <a:schemeClr val="tx1"/>
                </a:solidFill>
                <a:effectLst/>
                <a:latin typeface="Arial" pitchFamily="34" charset="0"/>
                <a:ea typeface="Times New Roman" pitchFamily="18" charset="0"/>
              </a:rPr>
              <a:t>  “Почему ты злишься, брат?”</a:t>
            </a:r>
          </a:p>
          <a:p>
            <a:pPr lvl="0" eaLnBrk="0" fontAlgn="base" hangingPunct="0">
              <a:spcBef>
                <a:spcPct val="0"/>
              </a:spcBef>
              <a:spcAft>
                <a:spcPct val="0"/>
              </a:spcAft>
            </a:pPr>
            <a:r>
              <a:rPr kumimoji="0" lang="ru-RU" sz="1400" b="1" i="1" u="none" strike="noStrike" cap="none" normalizeH="0" baseline="0" dirty="0" smtClean="0" bmk="OLE_LINK2">
                <a:ln>
                  <a:noFill/>
                </a:ln>
                <a:solidFill>
                  <a:schemeClr val="tx1"/>
                </a:solidFill>
                <a:effectLst/>
                <a:latin typeface="Arial" pitchFamily="34" charset="0"/>
                <a:ea typeface="Times New Roman" pitchFamily="18" charset="0"/>
              </a:rPr>
              <a:t>Автор:</a:t>
            </a:r>
            <a:r>
              <a:rPr kumimoji="0" lang="ru-RU" sz="1400" b="0" i="0" u="none" strike="noStrike" cap="none" normalizeH="0" baseline="0" dirty="0" smtClean="0" bmk="OLE_LINK2">
                <a:ln>
                  <a:noFill/>
                </a:ln>
                <a:solidFill>
                  <a:schemeClr val="tx1"/>
                </a:solidFill>
                <a:effectLst/>
                <a:latin typeface="Arial" pitchFamily="34" charset="0"/>
                <a:ea typeface="Times New Roman" pitchFamily="18" charset="0"/>
              </a:rPr>
              <a:t>   Тот кричит ему: </a:t>
            </a:r>
          </a:p>
          <a:p>
            <a:pPr lvl="0" eaLnBrk="0" fontAlgn="base" hangingPunct="0">
              <a:spcBef>
                <a:spcPct val="0"/>
              </a:spcBef>
              <a:spcAft>
                <a:spcPct val="0"/>
              </a:spcAft>
            </a:pPr>
            <a:r>
              <a:rPr kumimoji="0" lang="ru-RU" sz="1400" b="1" i="1" u="none" strike="noStrike" cap="none" normalizeH="0" baseline="0" dirty="0" smtClean="0" bmk="OLE_LINK2">
                <a:ln>
                  <a:noFill/>
                </a:ln>
                <a:solidFill>
                  <a:schemeClr val="tx1"/>
                </a:solidFill>
                <a:effectLst/>
                <a:latin typeface="Arial" pitchFamily="34" charset="0"/>
                <a:ea typeface="Times New Roman" pitchFamily="18" charset="0"/>
              </a:rPr>
              <a:t>Треугольник:</a:t>
            </a:r>
            <a:r>
              <a:rPr kumimoji="0" lang="ru-RU" sz="1400" b="0" i="0" u="none" strike="noStrike" cap="none" normalizeH="0" baseline="0" dirty="0" smtClean="0" bmk="OLE_LINK2">
                <a:ln>
                  <a:noFill/>
                </a:ln>
                <a:solidFill>
                  <a:schemeClr val="tx1"/>
                </a:solidFill>
                <a:effectLst/>
                <a:latin typeface="Arial" pitchFamily="34" charset="0"/>
                <a:ea typeface="Times New Roman" pitchFamily="18" charset="0"/>
              </a:rPr>
              <a:t>  “Смотри, ты полней меня и шире.</a:t>
            </a:r>
            <a:br>
              <a:rPr kumimoji="0" lang="ru-RU" sz="1400" b="0" i="0" u="none" strike="noStrike" cap="none" normalizeH="0" baseline="0" dirty="0" smtClean="0" bmk="OLE_LINK2">
                <a:ln>
                  <a:noFill/>
                </a:ln>
                <a:solidFill>
                  <a:schemeClr val="tx1"/>
                </a:solidFill>
                <a:effectLst/>
                <a:latin typeface="Arial" pitchFamily="34" charset="0"/>
                <a:ea typeface="Times New Roman" pitchFamily="18" charset="0"/>
              </a:rPr>
            </a:br>
            <a:r>
              <a:rPr kumimoji="0" lang="ru-RU" sz="1400" b="0" i="0" u="none" strike="noStrike" cap="none" normalizeH="0" baseline="0" dirty="0" smtClean="0" bmk="OLE_LINK2">
                <a:ln>
                  <a:noFill/>
                </a:ln>
                <a:solidFill>
                  <a:schemeClr val="tx1"/>
                </a:solidFill>
                <a:effectLst/>
                <a:latin typeface="Arial" pitchFamily="34" charset="0"/>
                <a:ea typeface="Times New Roman" pitchFamily="18" charset="0"/>
              </a:rPr>
              <a:t>                           У меня углов лишь три, у тебя же их четыре.”</a:t>
            </a:r>
          </a:p>
          <a:p>
            <a:pPr lvl="0" eaLnBrk="0" fontAlgn="base" hangingPunct="0">
              <a:spcBef>
                <a:spcPct val="0"/>
              </a:spcBef>
              <a:spcAft>
                <a:spcPct val="0"/>
              </a:spcAft>
            </a:pPr>
            <a:r>
              <a:rPr kumimoji="0" lang="ru-RU" sz="1400" b="0" i="0" u="none" strike="noStrike" cap="none" normalizeH="0" baseline="0" dirty="0" smtClean="0" bmk="OLE_LINK2">
                <a:ln>
                  <a:noFill/>
                </a:ln>
                <a:solidFill>
                  <a:schemeClr val="tx1"/>
                </a:solidFill>
                <a:effectLst/>
                <a:latin typeface="Arial" pitchFamily="34" charset="0"/>
                <a:ea typeface="Times New Roman" pitchFamily="18" charset="0"/>
              </a:rPr>
              <a:t/>
            </a:r>
            <a:br>
              <a:rPr kumimoji="0" lang="ru-RU" sz="1400" b="0" i="0" u="none" strike="noStrike" cap="none" normalizeH="0" baseline="0" dirty="0" smtClean="0" bmk="OLE_LINK2">
                <a:ln>
                  <a:noFill/>
                </a:ln>
                <a:solidFill>
                  <a:schemeClr val="tx1"/>
                </a:solidFill>
                <a:effectLst/>
                <a:latin typeface="Arial" pitchFamily="34" charset="0"/>
                <a:ea typeface="Times New Roman" pitchFamily="18" charset="0"/>
              </a:rPr>
            </a:br>
            <a:r>
              <a:rPr kumimoji="0" lang="ru-RU" sz="1400" b="1" i="1" u="none" strike="noStrike" cap="none" normalizeH="0" baseline="0" dirty="0" smtClean="0" bmk="OLE_LINK2">
                <a:ln>
                  <a:noFill/>
                </a:ln>
                <a:solidFill>
                  <a:schemeClr val="tx1"/>
                </a:solidFill>
                <a:effectLst/>
                <a:latin typeface="Arial" pitchFamily="34" charset="0"/>
                <a:ea typeface="Times New Roman" pitchFamily="18" charset="0"/>
              </a:rPr>
              <a:t>Автор</a:t>
            </a:r>
            <a:r>
              <a:rPr kumimoji="0" lang="ru-RU" sz="1400" b="0" i="0" u="none" strike="noStrike" cap="none" normalizeH="0" baseline="0" dirty="0" smtClean="0" bmk="OLE_LINK2">
                <a:ln>
                  <a:noFill/>
                </a:ln>
                <a:solidFill>
                  <a:schemeClr val="tx1"/>
                </a:solidFill>
                <a:effectLst/>
                <a:latin typeface="Arial" pitchFamily="34" charset="0"/>
                <a:ea typeface="Times New Roman" pitchFamily="18" charset="0"/>
              </a:rPr>
              <a:t>:    Но квадрат ответил: </a:t>
            </a:r>
          </a:p>
          <a:p>
            <a:pPr lvl="0" eaLnBrk="0" fontAlgn="base" hangingPunct="0">
              <a:spcBef>
                <a:spcPct val="0"/>
              </a:spcBef>
              <a:spcAft>
                <a:spcPct val="0"/>
              </a:spcAft>
            </a:pPr>
            <a:r>
              <a:rPr kumimoji="0" lang="ru-RU" sz="1400" b="1" i="1" u="none" strike="noStrike" cap="none" normalizeH="0" baseline="0" dirty="0" smtClean="0" bmk="OLE_LINK2">
                <a:ln>
                  <a:noFill/>
                </a:ln>
                <a:solidFill>
                  <a:schemeClr val="tx1"/>
                </a:solidFill>
                <a:effectLst/>
                <a:latin typeface="Arial" pitchFamily="34" charset="0"/>
                <a:ea typeface="Times New Roman" pitchFamily="18" charset="0"/>
              </a:rPr>
              <a:t>Квадрат: </a:t>
            </a:r>
            <a:r>
              <a:rPr kumimoji="0" lang="ru-RU" sz="1400" b="0" i="0" u="none" strike="noStrike" cap="none" normalizeH="0" baseline="0" dirty="0" smtClean="0" bmk="OLE_LINK2">
                <a:ln>
                  <a:noFill/>
                </a:ln>
                <a:solidFill>
                  <a:schemeClr val="tx1"/>
                </a:solidFill>
                <a:effectLst/>
                <a:latin typeface="Arial" pitchFamily="34" charset="0"/>
                <a:ea typeface="Times New Roman" pitchFamily="18" charset="0"/>
              </a:rPr>
              <a:t>  “Брат! Я же старше, я – квадрат.”</a:t>
            </a:r>
            <a:br>
              <a:rPr kumimoji="0" lang="ru-RU" sz="1400" b="0" i="0" u="none" strike="noStrike" cap="none" normalizeH="0" baseline="0" dirty="0" smtClean="0" bmk="OLE_LINK2">
                <a:ln>
                  <a:noFill/>
                </a:ln>
                <a:solidFill>
                  <a:schemeClr val="tx1"/>
                </a:solidFill>
                <a:effectLst/>
                <a:latin typeface="Arial" pitchFamily="34" charset="0"/>
                <a:ea typeface="Times New Roman" pitchFamily="18" charset="0"/>
              </a:rPr>
            </a:br>
            <a:r>
              <a:rPr kumimoji="0" lang="ru-RU" sz="1400" b="1" i="1" u="none" strike="noStrike" cap="none" normalizeH="0" baseline="0" dirty="0" smtClean="0" bmk="OLE_LINK2">
                <a:ln>
                  <a:noFill/>
                </a:ln>
                <a:solidFill>
                  <a:schemeClr val="tx1"/>
                </a:solidFill>
                <a:effectLst/>
                <a:latin typeface="Arial" pitchFamily="34" charset="0"/>
                <a:ea typeface="Times New Roman" pitchFamily="18" charset="0"/>
              </a:rPr>
              <a:t>Автор:</a:t>
            </a:r>
            <a:r>
              <a:rPr kumimoji="0" lang="ru-RU" sz="1400" b="0" i="0" u="none" strike="noStrike" cap="none" normalizeH="0" baseline="0" dirty="0" smtClean="0" bmk="OLE_LINK2">
                <a:ln>
                  <a:noFill/>
                </a:ln>
                <a:solidFill>
                  <a:schemeClr val="tx1"/>
                </a:solidFill>
                <a:effectLst/>
                <a:latin typeface="Arial" pitchFamily="34" charset="0"/>
                <a:ea typeface="Times New Roman" pitchFamily="18" charset="0"/>
              </a:rPr>
              <a:t>     И сказал ещё нежней: </a:t>
            </a:r>
          </a:p>
          <a:p>
            <a:pPr lvl="0" eaLnBrk="0" fontAlgn="base" hangingPunct="0">
              <a:spcBef>
                <a:spcPct val="0"/>
              </a:spcBef>
              <a:spcAft>
                <a:spcPct val="0"/>
              </a:spcAft>
            </a:pPr>
            <a:r>
              <a:rPr kumimoji="0" lang="ru-RU" sz="1400" b="1" i="1" u="none" strike="noStrike" cap="none" normalizeH="0" baseline="0" dirty="0" smtClean="0" bmk="OLE_LINK2">
                <a:ln>
                  <a:noFill/>
                </a:ln>
                <a:solidFill>
                  <a:schemeClr val="tx1"/>
                </a:solidFill>
                <a:effectLst/>
                <a:latin typeface="Arial" pitchFamily="34" charset="0"/>
                <a:ea typeface="Times New Roman" pitchFamily="18" charset="0"/>
              </a:rPr>
              <a:t>Квадрат</a:t>
            </a:r>
            <a:r>
              <a:rPr kumimoji="0" lang="ru-RU" sz="1400" b="0" i="0" u="none" strike="noStrike" cap="none" normalizeH="0" baseline="0" dirty="0" smtClean="0" bmk="OLE_LINK2">
                <a:ln>
                  <a:noFill/>
                </a:ln>
                <a:solidFill>
                  <a:schemeClr val="tx1"/>
                </a:solidFill>
                <a:effectLst/>
                <a:latin typeface="Arial" pitchFamily="34" charset="0"/>
                <a:ea typeface="Times New Roman" pitchFamily="18" charset="0"/>
              </a:rPr>
              <a:t>:  “Неизвестно кто нужней!” (ложится  спать)</a:t>
            </a:r>
            <a:br>
              <a:rPr kumimoji="0" lang="ru-RU" sz="1400" b="0" i="0" u="none" strike="noStrike" cap="none" normalizeH="0" baseline="0" dirty="0" smtClean="0" bmk="OLE_LINK2">
                <a:ln>
                  <a:noFill/>
                </a:ln>
                <a:solidFill>
                  <a:schemeClr val="tx1"/>
                </a:solidFill>
                <a:effectLst/>
                <a:latin typeface="Arial" pitchFamily="34" charset="0"/>
                <a:ea typeface="Times New Roman" pitchFamily="18" charset="0"/>
              </a:rPr>
            </a:br>
            <a:r>
              <a:rPr kumimoji="0" lang="ru-RU" sz="1400" b="1" i="1" u="none" strike="noStrike" cap="none" normalizeH="0" baseline="0" dirty="0" smtClean="0" bmk="OLE_LINK2">
                <a:ln>
                  <a:noFill/>
                </a:ln>
                <a:solidFill>
                  <a:schemeClr val="tx1"/>
                </a:solidFill>
                <a:effectLst/>
                <a:latin typeface="Arial" pitchFamily="34" charset="0"/>
                <a:ea typeface="Times New Roman" pitchFamily="18" charset="0"/>
              </a:rPr>
              <a:t>Автор:</a:t>
            </a:r>
            <a:r>
              <a:rPr kumimoji="0" lang="ru-RU" sz="1400" b="0" i="0" u="none" strike="noStrike" cap="none" normalizeH="0" baseline="0" dirty="0" smtClean="0" bmk="OLE_LINK2">
                <a:ln>
                  <a:noFill/>
                </a:ln>
                <a:solidFill>
                  <a:schemeClr val="tx1"/>
                </a:solidFill>
                <a:effectLst/>
                <a:latin typeface="Arial" pitchFamily="34" charset="0"/>
                <a:ea typeface="Times New Roman" pitchFamily="18" charset="0"/>
              </a:rPr>
              <a:t>    Но настала ночь, и к брату, натыкаясь на столы,</a:t>
            </a:r>
            <a:br>
              <a:rPr kumimoji="0" lang="ru-RU" sz="1400" b="0" i="0" u="none" strike="noStrike" cap="none" normalizeH="0" baseline="0" dirty="0" smtClean="0" bmk="OLE_LINK2">
                <a:ln>
                  <a:noFill/>
                </a:ln>
                <a:solidFill>
                  <a:schemeClr val="tx1"/>
                </a:solidFill>
                <a:effectLst/>
                <a:latin typeface="Arial" pitchFamily="34" charset="0"/>
                <a:ea typeface="Times New Roman" pitchFamily="18" charset="0"/>
              </a:rPr>
            </a:br>
            <a:r>
              <a:rPr kumimoji="0" lang="ru-RU" sz="1400" b="0" i="0" u="none" strike="noStrike" cap="none" normalizeH="0" baseline="0" dirty="0" smtClean="0" bmk="OLE_LINK2">
                <a:ln>
                  <a:noFill/>
                </a:ln>
                <a:solidFill>
                  <a:schemeClr val="tx1"/>
                </a:solidFill>
                <a:effectLst/>
                <a:latin typeface="Arial" pitchFamily="34" charset="0"/>
                <a:ea typeface="Times New Roman" pitchFamily="18" charset="0"/>
              </a:rPr>
              <a:t>                  Младший лезет воровато срезать старшему углы.</a:t>
            </a:r>
            <a:br>
              <a:rPr kumimoji="0" lang="ru-RU" sz="1400" b="0" i="0" u="none" strike="noStrike" cap="none" normalizeH="0" baseline="0" dirty="0" smtClean="0" bmk="OLE_LINK2">
                <a:ln>
                  <a:noFill/>
                </a:ln>
                <a:solidFill>
                  <a:schemeClr val="tx1"/>
                </a:solidFill>
                <a:effectLst/>
                <a:latin typeface="Arial" pitchFamily="34" charset="0"/>
                <a:ea typeface="Times New Roman" pitchFamily="18" charset="0"/>
              </a:rPr>
            </a:br>
            <a:r>
              <a:rPr kumimoji="0" lang="ru-RU" sz="1400" b="0" i="0" u="none" strike="noStrike" cap="none" normalizeH="0" baseline="0" dirty="0" smtClean="0" bmk="OLE_LINK2">
                <a:ln>
                  <a:noFill/>
                </a:ln>
                <a:solidFill>
                  <a:schemeClr val="tx1"/>
                </a:solidFill>
                <a:effectLst/>
                <a:latin typeface="Arial" pitchFamily="34" charset="0"/>
                <a:ea typeface="Times New Roman" pitchFamily="18" charset="0"/>
              </a:rPr>
              <a:t>                  Уходя, сказал:</a:t>
            </a:r>
          </a:p>
          <a:p>
            <a:pPr lvl="0" eaLnBrk="0" fontAlgn="base" hangingPunct="0">
              <a:spcBef>
                <a:spcPct val="0"/>
              </a:spcBef>
              <a:spcAft>
                <a:spcPct val="0"/>
              </a:spcAft>
            </a:pPr>
            <a:r>
              <a:rPr kumimoji="0" lang="ru-RU" sz="1400" b="1" i="1" u="none" strike="noStrike" cap="none" normalizeH="0" baseline="0" dirty="0" smtClean="0" bmk="OLE_LINK2">
                <a:ln>
                  <a:noFill/>
                </a:ln>
                <a:solidFill>
                  <a:schemeClr val="tx1"/>
                </a:solidFill>
                <a:effectLst/>
                <a:latin typeface="Arial" pitchFamily="34" charset="0"/>
                <a:ea typeface="Times New Roman" pitchFamily="18" charset="0"/>
              </a:rPr>
              <a:t>Треугольник:</a:t>
            </a:r>
            <a:r>
              <a:rPr kumimoji="0" lang="ru-RU" sz="1400" b="0" i="0" u="none" strike="noStrike" cap="none" normalizeH="0" baseline="0" dirty="0" smtClean="0" bmk="OLE_LINK2">
                <a:ln>
                  <a:noFill/>
                </a:ln>
                <a:solidFill>
                  <a:schemeClr val="tx1"/>
                </a:solidFill>
                <a:effectLst/>
                <a:latin typeface="Arial" pitchFamily="34" charset="0"/>
                <a:ea typeface="Times New Roman" pitchFamily="18" charset="0"/>
              </a:rPr>
              <a:t>   “Приятных я желаю тебе снов!</a:t>
            </a:r>
            <a:br>
              <a:rPr kumimoji="0" lang="ru-RU" sz="1400" b="0" i="0" u="none" strike="noStrike" cap="none" normalizeH="0" baseline="0" dirty="0" smtClean="0" bmk="OLE_LINK2">
                <a:ln>
                  <a:noFill/>
                </a:ln>
                <a:solidFill>
                  <a:schemeClr val="tx1"/>
                </a:solidFill>
                <a:effectLst/>
                <a:latin typeface="Arial" pitchFamily="34" charset="0"/>
                <a:ea typeface="Times New Roman" pitchFamily="18" charset="0"/>
              </a:rPr>
            </a:br>
            <a:r>
              <a:rPr kumimoji="0" lang="ru-RU" sz="1400" b="0" i="0" u="none" strike="noStrike" cap="none" normalizeH="0" baseline="0" dirty="0" smtClean="0" bmk="OLE_LINK2">
                <a:ln>
                  <a:noFill/>
                </a:ln>
                <a:solidFill>
                  <a:schemeClr val="tx1"/>
                </a:solidFill>
                <a:effectLst/>
                <a:latin typeface="Arial" pitchFamily="34" charset="0"/>
                <a:ea typeface="Times New Roman" pitchFamily="18" charset="0"/>
              </a:rPr>
              <a:t>                            Спать ложился – был квадратом,  а проснёшься без углов!”</a:t>
            </a:r>
            <a:br>
              <a:rPr kumimoji="0" lang="ru-RU" sz="1400" b="0" i="0" u="none" strike="noStrike" cap="none" normalizeH="0" baseline="0" dirty="0" smtClean="0" bmk="OLE_LINK2">
                <a:ln>
                  <a:noFill/>
                </a:ln>
                <a:solidFill>
                  <a:schemeClr val="tx1"/>
                </a:solidFill>
                <a:effectLst/>
                <a:latin typeface="Arial" pitchFamily="34" charset="0"/>
                <a:ea typeface="Times New Roman" pitchFamily="18" charset="0"/>
              </a:rPr>
            </a:br>
            <a:r>
              <a:rPr kumimoji="0" lang="ru-RU" sz="1400" b="1" i="1" u="none" strike="noStrike" cap="none" normalizeH="0" baseline="0" dirty="0" smtClean="0" bmk="OLE_LINK2">
                <a:ln>
                  <a:noFill/>
                </a:ln>
                <a:solidFill>
                  <a:schemeClr val="tx1"/>
                </a:solidFill>
                <a:effectLst/>
                <a:latin typeface="Arial" pitchFamily="34" charset="0"/>
                <a:ea typeface="Times New Roman" pitchFamily="18" charset="0"/>
              </a:rPr>
              <a:t>Автор:</a:t>
            </a:r>
            <a:r>
              <a:rPr kumimoji="0" lang="ru-RU" sz="1400" b="0" i="0" u="none" strike="noStrike" cap="none" normalizeH="0" baseline="0" dirty="0" smtClean="0" bmk="OLE_LINK2">
                <a:ln>
                  <a:noFill/>
                </a:ln>
                <a:solidFill>
                  <a:schemeClr val="tx1"/>
                </a:solidFill>
                <a:effectLst/>
                <a:latin typeface="Arial" pitchFamily="34" charset="0"/>
                <a:ea typeface="Times New Roman" pitchFamily="18" charset="0"/>
              </a:rPr>
              <a:t>              Но на утро  младший   брат страшной мести был не рад.</a:t>
            </a:r>
            <a:br>
              <a:rPr kumimoji="0" lang="ru-RU" sz="1400" b="0" i="0" u="none" strike="noStrike" cap="none" normalizeH="0" baseline="0" dirty="0" smtClean="0" bmk="OLE_LINK2">
                <a:ln>
                  <a:noFill/>
                </a:ln>
                <a:solidFill>
                  <a:schemeClr val="tx1"/>
                </a:solidFill>
                <a:effectLst/>
                <a:latin typeface="Arial" pitchFamily="34" charset="0"/>
                <a:ea typeface="Times New Roman" pitchFamily="18" charset="0"/>
              </a:rPr>
            </a:br>
            <a:r>
              <a:rPr kumimoji="0" lang="ru-RU" sz="1400" b="0" i="0" u="none" strike="noStrike" cap="none" normalizeH="0" baseline="0" dirty="0" smtClean="0" bmk="OLE_LINK2">
                <a:ln>
                  <a:noFill/>
                </a:ln>
                <a:solidFill>
                  <a:schemeClr val="tx1"/>
                </a:solidFill>
                <a:effectLst/>
                <a:latin typeface="Arial" pitchFamily="34" charset="0"/>
                <a:ea typeface="Times New Roman" pitchFamily="18" charset="0"/>
              </a:rPr>
              <a:t>                           Поглядел он – нет квадрата. Онемел…Стоял без слов…</a:t>
            </a:r>
          </a:p>
          <a:p>
            <a:pPr lvl="0" eaLnBrk="0" fontAlgn="base" hangingPunct="0">
              <a:spcBef>
                <a:spcPct val="0"/>
              </a:spcBef>
              <a:spcAft>
                <a:spcPct val="0"/>
              </a:spcAft>
            </a:pPr>
            <a:r>
              <a:rPr kumimoji="0" lang="ru-RU" sz="1400" b="1" i="1" u="none" strike="noStrike" cap="none" normalizeH="0" baseline="0" dirty="0" smtClean="0" bmk="OLE_LINK2">
                <a:ln>
                  <a:noFill/>
                </a:ln>
                <a:solidFill>
                  <a:schemeClr val="tx1"/>
                </a:solidFill>
                <a:effectLst/>
                <a:latin typeface="Arial" pitchFamily="34" charset="0"/>
                <a:ea typeface="Times New Roman" pitchFamily="18" charset="0"/>
              </a:rPr>
              <a:t>Треугольник:</a:t>
            </a:r>
            <a:r>
              <a:rPr kumimoji="0" lang="ru-RU" sz="1400" b="0" i="0" u="none" strike="noStrike" cap="none" normalizeH="0" baseline="0" dirty="0" smtClean="0" bmk="OLE_LINK2">
                <a:ln>
                  <a:noFill/>
                </a:ln>
                <a:solidFill>
                  <a:schemeClr val="tx1"/>
                </a:solidFill>
                <a:effectLst/>
                <a:latin typeface="Arial" pitchFamily="34" charset="0"/>
                <a:ea typeface="Times New Roman" pitchFamily="18" charset="0"/>
              </a:rPr>
              <a:t/>
            </a:r>
            <a:br>
              <a:rPr kumimoji="0" lang="ru-RU" sz="1400" b="0" i="0" u="none" strike="noStrike" cap="none" normalizeH="0" baseline="0" dirty="0" smtClean="0" bmk="OLE_LINK2">
                <a:ln>
                  <a:noFill/>
                </a:ln>
                <a:solidFill>
                  <a:schemeClr val="tx1"/>
                </a:solidFill>
                <a:effectLst/>
                <a:latin typeface="Arial" pitchFamily="34" charset="0"/>
                <a:ea typeface="Times New Roman" pitchFamily="18" charset="0"/>
              </a:rPr>
            </a:br>
            <a:r>
              <a:rPr kumimoji="0" lang="ru-RU" sz="1400" b="0" i="0" u="none" strike="noStrike" cap="none" normalizeH="0" baseline="0" dirty="0" smtClean="0" bmk="OLE_LINK2">
                <a:ln>
                  <a:noFill/>
                </a:ln>
                <a:solidFill>
                  <a:schemeClr val="tx1"/>
                </a:solidFill>
                <a:effectLst/>
                <a:latin typeface="Arial" pitchFamily="34" charset="0"/>
                <a:ea typeface="Times New Roman" pitchFamily="18" charset="0"/>
              </a:rPr>
              <a:t>                        Вот так месть! Теперь у брата   восемь   новеньких   углов.</a:t>
            </a:r>
            <a:endParaRPr kumimoji="0" lang="ru-RU" sz="14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dm\Рабочий стол\88.jpg"/>
          <p:cNvPicPr>
            <a:picLocks noChangeAspect="1" noChangeArrowheads="1"/>
          </p:cNvPicPr>
          <p:nvPr/>
        </p:nvPicPr>
        <p:blipFill>
          <a:blip r:embed="rId2" cstate="print"/>
          <a:srcRect/>
          <a:stretch>
            <a:fillRect/>
          </a:stretch>
        </p:blipFill>
        <p:spPr bwMode="auto">
          <a:xfrm>
            <a:off x="0" y="1"/>
            <a:ext cx="9144000" cy="1785926"/>
          </a:xfrm>
          <a:prstGeom prst="rect">
            <a:avLst/>
          </a:prstGeom>
          <a:noFill/>
        </p:spPr>
      </p:pic>
      <p:sp>
        <p:nvSpPr>
          <p:cNvPr id="3" name="Прямоугольник 2"/>
          <p:cNvSpPr/>
          <p:nvPr/>
        </p:nvSpPr>
        <p:spPr>
          <a:xfrm>
            <a:off x="2857488" y="1000108"/>
            <a:ext cx="1859996" cy="707886"/>
          </a:xfrm>
          <a:prstGeom prst="rect">
            <a:avLst/>
          </a:prstGeom>
        </p:spPr>
        <p:txBody>
          <a:bodyPr wrap="none">
            <a:spAutoFit/>
          </a:bodyPr>
          <a:lstStyle/>
          <a:p>
            <a:r>
              <a:rPr lang="ru-RU" sz="4000" dirty="0" smtClean="0">
                <a:solidFill>
                  <a:schemeClr val="bg1"/>
                </a:solidFill>
              </a:rPr>
              <a:t>Раунд 2</a:t>
            </a:r>
            <a:endParaRPr lang="ru-RU" sz="4000" dirty="0">
              <a:solidFill>
                <a:schemeClr val="bg1"/>
              </a:solidFill>
            </a:endParaRPr>
          </a:p>
        </p:txBody>
      </p:sp>
      <p:pic>
        <p:nvPicPr>
          <p:cNvPr id="4" name="Содержимое 4" descr="парпр.jpeg"/>
          <p:cNvPicPr>
            <a:picLocks noChangeAspect="1"/>
          </p:cNvPicPr>
          <p:nvPr/>
        </p:nvPicPr>
        <p:blipFill>
          <a:blip r:embed="rId3" cstate="print"/>
          <a:stretch>
            <a:fillRect/>
          </a:stretch>
        </p:blipFill>
        <p:spPr>
          <a:xfrm>
            <a:off x="285720" y="2143116"/>
            <a:ext cx="3571900" cy="4114512"/>
          </a:xfrm>
          <a:prstGeom prst="rect">
            <a:avLst/>
          </a:prstGeom>
        </p:spPr>
      </p:pic>
      <p:sp>
        <p:nvSpPr>
          <p:cNvPr id="6" name="Прямоугольник 5"/>
          <p:cNvSpPr/>
          <p:nvPr/>
        </p:nvSpPr>
        <p:spPr>
          <a:xfrm>
            <a:off x="4143372" y="2143116"/>
            <a:ext cx="4572000" cy="2862322"/>
          </a:xfrm>
          <a:prstGeom prst="rect">
            <a:avLst/>
          </a:prstGeom>
        </p:spPr>
        <p:txBody>
          <a:bodyPr>
            <a:spAutoFit/>
          </a:bodyPr>
          <a:lstStyle/>
          <a:p>
            <a:r>
              <a:rPr lang="ru-RU" sz="2000" dirty="0" smtClean="0">
                <a:solidFill>
                  <a:schemeClr val="tx1"/>
                </a:solidFill>
                <a:latin typeface="+mn-lt"/>
                <a:ea typeface="+mn-ea"/>
                <a:cs typeface="+mn-cs"/>
              </a:rPr>
              <a:t>Вопрос 7. Всем известно, что запасы пресной воды ограничены. Если из крана бежит струя толщиной с карандаш, то за 1 минуту в канализационные коммуникации уходит 3 литра воды. Сколько литров воды бесполезно вытекает из 5 кранов, оставленных учениками на перемене?  (перемена 15 мин)</a:t>
            </a:r>
          </a:p>
        </p:txBody>
      </p:sp>
      <p:sp>
        <p:nvSpPr>
          <p:cNvPr id="8" name="Прямоугольник 7"/>
          <p:cNvSpPr/>
          <p:nvPr/>
        </p:nvSpPr>
        <p:spPr>
          <a:xfrm>
            <a:off x="4572000" y="5643578"/>
            <a:ext cx="1947071" cy="369332"/>
          </a:xfrm>
          <a:prstGeom prst="rect">
            <a:avLst/>
          </a:prstGeom>
        </p:spPr>
        <p:txBody>
          <a:bodyPr wrap="none">
            <a:spAutoFit/>
          </a:bodyPr>
          <a:lstStyle/>
          <a:p>
            <a:r>
              <a:rPr lang="ru-RU" dirty="0" smtClean="0">
                <a:solidFill>
                  <a:schemeClr val="tx1"/>
                </a:solidFill>
                <a:latin typeface="+mn-lt"/>
                <a:ea typeface="+mn-ea"/>
                <a:cs typeface="+mn-cs"/>
              </a:rPr>
              <a:t>Ответ: 225 литров</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style.rotation</p:attrName>
                                        </p:attrNameLst>
                                      </p:cBhvr>
                                      <p:tavLst>
                                        <p:tav tm="0">
                                          <p:val>
                                            <p:fltVal val="720"/>
                                          </p:val>
                                        </p:tav>
                                        <p:tav tm="100000">
                                          <p:val>
                                            <p:fltVal val="0"/>
                                          </p:val>
                                        </p:tav>
                                      </p:tavLst>
                                    </p:anim>
                                    <p:anim calcmode="lin" valueType="num">
                                      <p:cBhvr>
                                        <p:cTn id="9" dur="2000" fill="hold"/>
                                        <p:tgtEl>
                                          <p:spTgt spid="4"/>
                                        </p:tgtEl>
                                        <p:attrNameLst>
                                          <p:attrName>ppt_h</p:attrName>
                                        </p:attrNameLst>
                                      </p:cBhvr>
                                      <p:tavLst>
                                        <p:tav tm="0">
                                          <p:val>
                                            <p:fltVal val="0"/>
                                          </p:val>
                                        </p:tav>
                                        <p:tav tm="100000">
                                          <p:val>
                                            <p:strVal val="#ppt_h"/>
                                          </p:val>
                                        </p:tav>
                                      </p:tavLst>
                                    </p:anim>
                                    <p:anim calcmode="lin" valueType="num">
                                      <p:cBhvr>
                                        <p:cTn id="10" dur="2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dm\Рабочий стол\88.jpg"/>
          <p:cNvPicPr>
            <a:picLocks noChangeAspect="1" noChangeArrowheads="1"/>
          </p:cNvPicPr>
          <p:nvPr/>
        </p:nvPicPr>
        <p:blipFill>
          <a:blip r:embed="rId2" cstate="print"/>
          <a:srcRect/>
          <a:stretch>
            <a:fillRect/>
          </a:stretch>
        </p:blipFill>
        <p:spPr bwMode="auto">
          <a:xfrm>
            <a:off x="0" y="1"/>
            <a:ext cx="9144000" cy="1785926"/>
          </a:xfrm>
          <a:prstGeom prst="rect">
            <a:avLst/>
          </a:prstGeom>
          <a:noFill/>
        </p:spPr>
      </p:pic>
      <p:pic>
        <p:nvPicPr>
          <p:cNvPr id="3" name="Содержимое 4" descr="Crysopa_l.jpg"/>
          <p:cNvPicPr>
            <a:picLocks noChangeAspect="1"/>
          </p:cNvPicPr>
          <p:nvPr/>
        </p:nvPicPr>
        <p:blipFill>
          <a:blip r:embed="rId3" cstate="print"/>
          <a:stretch>
            <a:fillRect/>
          </a:stretch>
        </p:blipFill>
        <p:spPr>
          <a:xfrm>
            <a:off x="285720" y="2143116"/>
            <a:ext cx="4181476" cy="4357718"/>
          </a:xfrm>
          <a:prstGeom prst="rect">
            <a:avLst/>
          </a:prstGeom>
        </p:spPr>
      </p:pic>
      <p:sp>
        <p:nvSpPr>
          <p:cNvPr id="4" name="Прямоугольник 3"/>
          <p:cNvSpPr/>
          <p:nvPr/>
        </p:nvSpPr>
        <p:spPr>
          <a:xfrm>
            <a:off x="3000364" y="1071546"/>
            <a:ext cx="1859996" cy="707886"/>
          </a:xfrm>
          <a:prstGeom prst="rect">
            <a:avLst/>
          </a:prstGeom>
        </p:spPr>
        <p:txBody>
          <a:bodyPr wrap="none">
            <a:spAutoFit/>
          </a:bodyPr>
          <a:lstStyle/>
          <a:p>
            <a:r>
              <a:rPr lang="ru-RU" sz="4000" dirty="0" smtClean="0">
                <a:solidFill>
                  <a:schemeClr val="bg1"/>
                </a:solidFill>
              </a:rPr>
              <a:t>Раунд 2</a:t>
            </a:r>
            <a:endParaRPr lang="ru-RU" sz="4000" dirty="0">
              <a:solidFill>
                <a:schemeClr val="bg1"/>
              </a:solidFill>
            </a:endParaRPr>
          </a:p>
        </p:txBody>
      </p:sp>
      <p:sp>
        <p:nvSpPr>
          <p:cNvPr id="5" name="Прямоугольник 4"/>
          <p:cNvSpPr/>
          <p:nvPr/>
        </p:nvSpPr>
        <p:spPr>
          <a:xfrm>
            <a:off x="4572000" y="2214554"/>
            <a:ext cx="4572000" cy="3970318"/>
          </a:xfrm>
          <a:prstGeom prst="rect">
            <a:avLst/>
          </a:prstGeom>
        </p:spPr>
        <p:txBody>
          <a:bodyPr wrap="square">
            <a:spAutoFit/>
          </a:bodyPr>
          <a:lstStyle/>
          <a:p>
            <a:pPr>
              <a:buNone/>
            </a:pPr>
            <a:r>
              <a:rPr lang="ru-RU" sz="2800" dirty="0" smtClean="0">
                <a:solidFill>
                  <a:schemeClr val="tx1"/>
                </a:solidFill>
                <a:latin typeface="+mn-lt"/>
                <a:ea typeface="+mn-ea"/>
                <a:cs typeface="+mn-cs"/>
              </a:rPr>
              <a:t>Вопрос 8. За время своего развития одна личинка златоглазки уничтожает до 1130 тлей. Сколько понадобится личинок златоглазки, чтобы уничтожить 15820 тлей?</a:t>
            </a:r>
          </a:p>
          <a:p>
            <a:pPr>
              <a:buNone/>
            </a:pPr>
            <a:endParaRPr lang="ru-RU" sz="2800" dirty="0" smtClean="0"/>
          </a:p>
          <a:p>
            <a:pPr>
              <a:buNone/>
            </a:pPr>
            <a:r>
              <a:rPr lang="ru-RU" sz="2800" dirty="0" smtClean="0">
                <a:solidFill>
                  <a:schemeClr val="tx1"/>
                </a:solidFill>
                <a:latin typeface="+mn-lt"/>
                <a:ea typeface="+mn-ea"/>
                <a:cs typeface="+mn-cs"/>
              </a:rPr>
              <a:t>      Ответ: 14. </a:t>
            </a:r>
            <a:endParaRPr lang="ru-RU"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style.rotation</p:attrName>
                                        </p:attrNameLst>
                                      </p:cBhvr>
                                      <p:tavLst>
                                        <p:tav tm="0">
                                          <p:val>
                                            <p:fltVal val="720"/>
                                          </p:val>
                                        </p:tav>
                                        <p:tav tm="100000">
                                          <p:val>
                                            <p:fltVal val="0"/>
                                          </p:val>
                                        </p:tav>
                                      </p:tavLst>
                                    </p:anim>
                                    <p:anim calcmode="lin" valueType="num">
                                      <p:cBhvr>
                                        <p:cTn id="9" dur="2000" fill="hold"/>
                                        <p:tgtEl>
                                          <p:spTgt spid="3"/>
                                        </p:tgtEl>
                                        <p:attrNameLst>
                                          <p:attrName>ppt_h</p:attrName>
                                        </p:attrNameLst>
                                      </p:cBhvr>
                                      <p:tavLst>
                                        <p:tav tm="0">
                                          <p:val>
                                            <p:fltVal val="0"/>
                                          </p:val>
                                        </p:tav>
                                        <p:tav tm="100000">
                                          <p:val>
                                            <p:strVal val="#ppt_h"/>
                                          </p:val>
                                        </p:tav>
                                      </p:tavLst>
                                    </p:anim>
                                    <p:anim calcmode="lin" valueType="num">
                                      <p:cBhvr>
                                        <p:cTn id="10" dur="2000" fill="hold"/>
                                        <p:tgtEl>
                                          <p:spTgt spid="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dm\Рабочий стол\88.jpg"/>
          <p:cNvPicPr>
            <a:picLocks noChangeAspect="1" noChangeArrowheads="1"/>
          </p:cNvPicPr>
          <p:nvPr/>
        </p:nvPicPr>
        <p:blipFill>
          <a:blip r:embed="rId2" cstate="print"/>
          <a:srcRect/>
          <a:stretch>
            <a:fillRect/>
          </a:stretch>
        </p:blipFill>
        <p:spPr bwMode="auto">
          <a:xfrm>
            <a:off x="0" y="0"/>
            <a:ext cx="9144000" cy="1785926"/>
          </a:xfrm>
          <a:prstGeom prst="rect">
            <a:avLst/>
          </a:prstGeom>
          <a:noFill/>
        </p:spPr>
      </p:pic>
      <p:sp>
        <p:nvSpPr>
          <p:cNvPr id="3" name="Прямоугольник 2"/>
          <p:cNvSpPr/>
          <p:nvPr/>
        </p:nvSpPr>
        <p:spPr>
          <a:xfrm>
            <a:off x="3428992" y="1214422"/>
            <a:ext cx="1859996" cy="707886"/>
          </a:xfrm>
          <a:prstGeom prst="rect">
            <a:avLst/>
          </a:prstGeom>
        </p:spPr>
        <p:txBody>
          <a:bodyPr wrap="none">
            <a:spAutoFit/>
          </a:bodyPr>
          <a:lstStyle/>
          <a:p>
            <a:r>
              <a:rPr lang="ru-RU" sz="4000" dirty="0" smtClean="0">
                <a:solidFill>
                  <a:schemeClr val="bg1"/>
                </a:solidFill>
              </a:rPr>
              <a:t>Раунд 3</a:t>
            </a:r>
            <a:endParaRPr lang="ru-RU" sz="4000" dirty="0">
              <a:solidFill>
                <a:schemeClr val="bg1"/>
              </a:solidFill>
            </a:endParaRPr>
          </a:p>
        </p:txBody>
      </p:sp>
      <p:pic>
        <p:nvPicPr>
          <p:cNvPr id="4" name="Содержимое 4" descr="мримми.jpeg"/>
          <p:cNvPicPr>
            <a:picLocks noChangeAspect="1"/>
          </p:cNvPicPr>
          <p:nvPr/>
        </p:nvPicPr>
        <p:blipFill>
          <a:blip r:embed="rId3" cstate="print"/>
          <a:stretch>
            <a:fillRect/>
          </a:stretch>
        </p:blipFill>
        <p:spPr>
          <a:xfrm>
            <a:off x="214282" y="2357430"/>
            <a:ext cx="4071966" cy="4071966"/>
          </a:xfrm>
          <a:prstGeom prst="rect">
            <a:avLst/>
          </a:prstGeom>
        </p:spPr>
      </p:pic>
      <p:sp>
        <p:nvSpPr>
          <p:cNvPr id="5" name="Прямоугольник 4"/>
          <p:cNvSpPr/>
          <p:nvPr/>
        </p:nvSpPr>
        <p:spPr>
          <a:xfrm>
            <a:off x="4357686" y="2357430"/>
            <a:ext cx="4572000" cy="4401205"/>
          </a:xfrm>
          <a:prstGeom prst="rect">
            <a:avLst/>
          </a:prstGeom>
        </p:spPr>
        <p:txBody>
          <a:bodyPr>
            <a:spAutoFit/>
          </a:bodyPr>
          <a:lstStyle/>
          <a:p>
            <a:r>
              <a:rPr lang="ru-RU" sz="2800" dirty="0" smtClean="0">
                <a:solidFill>
                  <a:schemeClr val="tx1"/>
                </a:solidFill>
                <a:latin typeface="+mn-lt"/>
                <a:ea typeface="+mn-ea"/>
                <a:cs typeface="+mn-cs"/>
              </a:rPr>
              <a:t>Вопрос 10. 100 г листьев каштана задерживают в течение 15 дней 2286 г пыли и загрязнений. Сколько граммов пыли и загрязнений задержат 200 г листьев каштана за то же самое время?</a:t>
            </a:r>
          </a:p>
          <a:p>
            <a:endParaRPr lang="ru-RU" sz="2800" dirty="0" smtClean="0"/>
          </a:p>
          <a:p>
            <a:pPr>
              <a:buNone/>
            </a:pPr>
            <a:r>
              <a:rPr lang="ru-RU" sz="2800" dirty="0" smtClean="0">
                <a:solidFill>
                  <a:schemeClr val="tx1"/>
                </a:solidFill>
                <a:latin typeface="+mn-lt"/>
                <a:ea typeface="+mn-ea"/>
                <a:cs typeface="+mn-cs"/>
              </a:rPr>
              <a:t>     Ответ: 4572г.</a:t>
            </a:r>
            <a:endParaRPr lang="ru-RU"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style.rotation</p:attrName>
                                        </p:attrNameLst>
                                      </p:cBhvr>
                                      <p:tavLst>
                                        <p:tav tm="0">
                                          <p:val>
                                            <p:fltVal val="720"/>
                                          </p:val>
                                        </p:tav>
                                        <p:tav tm="100000">
                                          <p:val>
                                            <p:fltVal val="0"/>
                                          </p:val>
                                        </p:tav>
                                      </p:tavLst>
                                    </p:anim>
                                    <p:anim calcmode="lin" valueType="num">
                                      <p:cBhvr>
                                        <p:cTn id="9" dur="2000" fill="hold"/>
                                        <p:tgtEl>
                                          <p:spTgt spid="4"/>
                                        </p:tgtEl>
                                        <p:attrNameLst>
                                          <p:attrName>ppt_h</p:attrName>
                                        </p:attrNameLst>
                                      </p:cBhvr>
                                      <p:tavLst>
                                        <p:tav tm="0">
                                          <p:val>
                                            <p:fltVal val="0"/>
                                          </p:val>
                                        </p:tav>
                                        <p:tav tm="100000">
                                          <p:val>
                                            <p:strVal val="#ppt_h"/>
                                          </p:val>
                                        </p:tav>
                                      </p:tavLst>
                                    </p:anim>
                                    <p:anim calcmode="lin" valueType="num">
                                      <p:cBhvr>
                                        <p:cTn id="10" dur="2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dm\Рабочий стол\88.jpg"/>
          <p:cNvPicPr>
            <a:picLocks noChangeAspect="1" noChangeArrowheads="1"/>
          </p:cNvPicPr>
          <p:nvPr/>
        </p:nvPicPr>
        <p:blipFill>
          <a:blip r:embed="rId2" cstate="print"/>
          <a:srcRect/>
          <a:stretch>
            <a:fillRect/>
          </a:stretch>
        </p:blipFill>
        <p:spPr bwMode="auto">
          <a:xfrm>
            <a:off x="0" y="1"/>
            <a:ext cx="9144000" cy="1785926"/>
          </a:xfrm>
          <a:prstGeom prst="rect">
            <a:avLst/>
          </a:prstGeom>
          <a:noFill/>
        </p:spPr>
      </p:pic>
      <p:pic>
        <p:nvPicPr>
          <p:cNvPr id="3" name="Picture 2" descr="C:\Documents and Settings\adm\Рабочий стол\ююю.png"/>
          <p:cNvPicPr>
            <a:picLocks noChangeAspect="1" noChangeArrowheads="1"/>
          </p:cNvPicPr>
          <p:nvPr/>
        </p:nvPicPr>
        <p:blipFill>
          <a:blip r:embed="rId3" cstate="print"/>
          <a:srcRect/>
          <a:stretch>
            <a:fillRect/>
          </a:stretch>
        </p:blipFill>
        <p:spPr bwMode="auto">
          <a:xfrm>
            <a:off x="145075" y="2000239"/>
            <a:ext cx="4141172" cy="4857761"/>
          </a:xfrm>
          <a:prstGeom prst="rect">
            <a:avLst/>
          </a:prstGeom>
          <a:noFill/>
        </p:spPr>
      </p:pic>
      <p:sp>
        <p:nvSpPr>
          <p:cNvPr id="4" name="Прямоугольник 3"/>
          <p:cNvSpPr/>
          <p:nvPr/>
        </p:nvSpPr>
        <p:spPr>
          <a:xfrm>
            <a:off x="4071934" y="2214554"/>
            <a:ext cx="4572000" cy="4401205"/>
          </a:xfrm>
          <a:prstGeom prst="rect">
            <a:avLst/>
          </a:prstGeom>
        </p:spPr>
        <p:txBody>
          <a:bodyPr>
            <a:spAutoFit/>
          </a:bodyPr>
          <a:lstStyle/>
          <a:p>
            <a:r>
              <a:rPr lang="ru-RU" sz="2800" dirty="0" smtClean="0">
                <a:solidFill>
                  <a:schemeClr val="tx1"/>
                </a:solidFill>
                <a:latin typeface="+mn-lt"/>
                <a:ea typeface="+mn-ea"/>
                <a:cs typeface="+mn-cs"/>
              </a:rPr>
              <a:t>Вопрос 11.  На производство 1 т бумаги требуется 17 деревьев. Каждая тонна макулатуры спасает эти деревья от вырубки. Сколько нужно собрать макулатуры, </a:t>
            </a:r>
            <a:r>
              <a:rPr lang="ru-RU" sz="2800" dirty="0" smtClean="0"/>
              <a:t>ч</a:t>
            </a:r>
            <a:r>
              <a:rPr lang="ru-RU" sz="2800" dirty="0" smtClean="0">
                <a:solidFill>
                  <a:schemeClr val="tx1"/>
                </a:solidFill>
                <a:latin typeface="+mn-lt"/>
                <a:ea typeface="+mn-ea"/>
                <a:cs typeface="+mn-cs"/>
              </a:rPr>
              <a:t>тобы сохранить 510 деревьев?</a:t>
            </a:r>
          </a:p>
          <a:p>
            <a:endParaRPr lang="ru-RU" sz="2800" dirty="0" smtClean="0"/>
          </a:p>
          <a:p>
            <a:pPr>
              <a:buNone/>
            </a:pPr>
            <a:r>
              <a:rPr lang="ru-RU" sz="2800" dirty="0" smtClean="0">
                <a:solidFill>
                  <a:schemeClr val="tx1"/>
                </a:solidFill>
                <a:latin typeface="+mn-lt"/>
                <a:ea typeface="+mn-ea"/>
                <a:cs typeface="+mn-cs"/>
              </a:rPr>
              <a:t>    Ответ: 30т.</a:t>
            </a:r>
            <a:endParaRPr lang="ru-RU" sz="2800" dirty="0"/>
          </a:p>
        </p:txBody>
      </p:sp>
      <p:sp>
        <p:nvSpPr>
          <p:cNvPr id="5" name="Прямоугольник 4"/>
          <p:cNvSpPr/>
          <p:nvPr/>
        </p:nvSpPr>
        <p:spPr>
          <a:xfrm>
            <a:off x="3786182" y="1214422"/>
            <a:ext cx="1859996" cy="707886"/>
          </a:xfrm>
          <a:prstGeom prst="rect">
            <a:avLst/>
          </a:prstGeom>
        </p:spPr>
        <p:txBody>
          <a:bodyPr wrap="none">
            <a:spAutoFit/>
          </a:bodyPr>
          <a:lstStyle/>
          <a:p>
            <a:r>
              <a:rPr lang="ru-RU" sz="4000" dirty="0" smtClean="0">
                <a:solidFill>
                  <a:schemeClr val="bg1"/>
                </a:solidFill>
              </a:rPr>
              <a:t>Раунд 3</a:t>
            </a:r>
            <a:endParaRPr lang="ru-RU" sz="4000" dirty="0">
              <a:solidFill>
                <a:schemeClr val="bg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dm\Рабочий стол\88.jpg"/>
          <p:cNvPicPr>
            <a:picLocks noChangeAspect="1" noChangeArrowheads="1"/>
          </p:cNvPicPr>
          <p:nvPr/>
        </p:nvPicPr>
        <p:blipFill>
          <a:blip r:embed="rId2" cstate="print"/>
          <a:srcRect/>
          <a:stretch>
            <a:fillRect/>
          </a:stretch>
        </p:blipFill>
        <p:spPr bwMode="auto">
          <a:xfrm>
            <a:off x="0" y="1"/>
            <a:ext cx="9144000" cy="1785926"/>
          </a:xfrm>
          <a:prstGeom prst="rect">
            <a:avLst/>
          </a:prstGeom>
          <a:noFill/>
        </p:spPr>
      </p:pic>
      <p:pic>
        <p:nvPicPr>
          <p:cNvPr id="3" name="Рисунок 1" descr="C:\Documents and Settings\adm\Рабочий стол\sohranim-prirodu-vmeste13.jpg"/>
          <p:cNvPicPr>
            <a:picLocks noChangeAspect="1" noChangeArrowheads="1"/>
          </p:cNvPicPr>
          <p:nvPr/>
        </p:nvPicPr>
        <p:blipFill>
          <a:blip r:embed="rId3" cstate="print"/>
          <a:srcRect/>
          <a:stretch>
            <a:fillRect/>
          </a:stretch>
        </p:blipFill>
        <p:spPr bwMode="auto">
          <a:xfrm>
            <a:off x="285720" y="2071678"/>
            <a:ext cx="8570324" cy="4572032"/>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dm\Рабочий стол\88.jpg"/>
          <p:cNvPicPr>
            <a:picLocks noChangeAspect="1" noChangeArrowheads="1"/>
          </p:cNvPicPr>
          <p:nvPr/>
        </p:nvPicPr>
        <p:blipFill>
          <a:blip r:embed="rId2" cstate="print"/>
          <a:srcRect/>
          <a:stretch>
            <a:fillRect/>
          </a:stretch>
        </p:blipFill>
        <p:spPr bwMode="auto">
          <a:xfrm>
            <a:off x="0" y="1"/>
            <a:ext cx="9144000" cy="1785926"/>
          </a:xfrm>
          <a:prstGeom prst="rect">
            <a:avLst/>
          </a:prstGeom>
          <a:noFill/>
        </p:spPr>
      </p:pic>
      <p:pic>
        <p:nvPicPr>
          <p:cNvPr id="3074" name="Picture 2" descr="C:\Documents and Settings\adm\Рабочий стол\333.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dm\Рабочий стол\88.jpg"/>
          <p:cNvPicPr>
            <a:picLocks noChangeAspect="1" noChangeArrowheads="1"/>
          </p:cNvPicPr>
          <p:nvPr/>
        </p:nvPicPr>
        <p:blipFill>
          <a:blip r:embed="rId2" cstate="print"/>
          <a:srcRect/>
          <a:stretch>
            <a:fillRect/>
          </a:stretch>
        </p:blipFill>
        <p:spPr bwMode="auto">
          <a:xfrm>
            <a:off x="0" y="1"/>
            <a:ext cx="9144000" cy="1785926"/>
          </a:xfrm>
          <a:prstGeom prst="rect">
            <a:avLst/>
          </a:prstGeom>
          <a:noFill/>
        </p:spPr>
      </p:pic>
      <p:pic>
        <p:nvPicPr>
          <p:cNvPr id="4" name="Содержимое 3" descr="ten-dupon 093.jpg"/>
          <p:cNvPicPr>
            <a:picLocks noChangeAspect="1"/>
          </p:cNvPicPr>
          <p:nvPr/>
        </p:nvPicPr>
        <p:blipFill>
          <a:blip r:embed="rId3" cstate="print"/>
          <a:stretch>
            <a:fillRect/>
          </a:stretch>
        </p:blipFill>
        <p:spPr>
          <a:xfrm>
            <a:off x="2857488" y="1785926"/>
            <a:ext cx="3176114" cy="462598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style.rotation</p:attrName>
                                        </p:attrNameLst>
                                      </p:cBhvr>
                                      <p:tavLst>
                                        <p:tav tm="0">
                                          <p:val>
                                            <p:fltVal val="720"/>
                                          </p:val>
                                        </p:tav>
                                        <p:tav tm="100000">
                                          <p:val>
                                            <p:fltVal val="0"/>
                                          </p:val>
                                        </p:tav>
                                      </p:tavLst>
                                    </p:anim>
                                    <p:anim calcmode="lin" valueType="num">
                                      <p:cBhvr>
                                        <p:cTn id="9" dur="2000" fill="hold"/>
                                        <p:tgtEl>
                                          <p:spTgt spid="4"/>
                                        </p:tgtEl>
                                        <p:attrNameLst>
                                          <p:attrName>ppt_h</p:attrName>
                                        </p:attrNameLst>
                                      </p:cBhvr>
                                      <p:tavLst>
                                        <p:tav tm="0">
                                          <p:val>
                                            <p:fltVal val="0"/>
                                          </p:val>
                                        </p:tav>
                                        <p:tav tm="100000">
                                          <p:val>
                                            <p:strVal val="#ppt_h"/>
                                          </p:val>
                                        </p:tav>
                                      </p:tavLst>
                                    </p:anim>
                                    <p:anim calcmode="lin" valueType="num">
                                      <p:cBhvr>
                                        <p:cTn id="10" dur="2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dm\Рабочий стол\88.jpg"/>
          <p:cNvPicPr>
            <a:picLocks noChangeAspect="1" noChangeArrowheads="1"/>
          </p:cNvPicPr>
          <p:nvPr/>
        </p:nvPicPr>
        <p:blipFill>
          <a:blip r:embed="rId2" cstate="print"/>
          <a:srcRect/>
          <a:stretch>
            <a:fillRect/>
          </a:stretch>
        </p:blipFill>
        <p:spPr bwMode="auto">
          <a:xfrm>
            <a:off x="0" y="1"/>
            <a:ext cx="9144000" cy="1785926"/>
          </a:xfrm>
          <a:prstGeom prst="rect">
            <a:avLst/>
          </a:prstGeom>
          <a:noFill/>
        </p:spPr>
      </p:pic>
      <p:pic>
        <p:nvPicPr>
          <p:cNvPr id="3" name="Рисунок 2" descr="1237317451_pic_id11206.jpeg"/>
          <p:cNvPicPr>
            <a:picLocks noChangeAspect="1"/>
          </p:cNvPicPr>
          <p:nvPr/>
        </p:nvPicPr>
        <p:blipFill>
          <a:blip r:embed="rId3" cstate="print"/>
          <a:stretch>
            <a:fillRect/>
          </a:stretch>
        </p:blipFill>
        <p:spPr>
          <a:xfrm>
            <a:off x="2143108" y="3357562"/>
            <a:ext cx="5024471" cy="3214710"/>
          </a:xfrm>
          <a:prstGeom prst="rect">
            <a:avLst/>
          </a:prstGeom>
        </p:spPr>
      </p:pic>
      <p:sp>
        <p:nvSpPr>
          <p:cNvPr id="4" name="Прямоугольник 3"/>
          <p:cNvSpPr/>
          <p:nvPr/>
        </p:nvSpPr>
        <p:spPr>
          <a:xfrm>
            <a:off x="785786" y="2000240"/>
            <a:ext cx="7572428" cy="923330"/>
          </a:xfrm>
          <a:prstGeom prst="rect">
            <a:avLst/>
          </a:prstGeom>
        </p:spPr>
        <p:txBody>
          <a:bodyPr wrap="square">
            <a:spAutoFit/>
          </a:bodyPr>
          <a:lstStyle/>
          <a:p>
            <a:pPr algn="ctr">
              <a:buNone/>
            </a:pPr>
            <a:r>
              <a:rPr lang="ru-RU" b="1" dirty="0" smtClean="0">
                <a:solidFill>
                  <a:schemeClr val="tx1"/>
                </a:solidFill>
                <a:latin typeface="+mn-lt"/>
                <a:ea typeface="+mn-ea"/>
                <a:cs typeface="+mn-cs"/>
              </a:rPr>
              <a:t>“</a:t>
            </a:r>
            <a:r>
              <a:rPr lang="ru-RU" dirty="0" smtClean="0">
                <a:solidFill>
                  <a:schemeClr val="tx1"/>
                </a:solidFill>
                <a:latin typeface="+mn-lt"/>
                <a:ea typeface="+mn-ea"/>
                <a:cs typeface="+mn-cs"/>
              </a:rPr>
              <a:t>Рыбе – вода, птице – воздух, зверю – лес, степи, горы. А человеку нужна Родина. И охранять природу – значит охранять Родину”. </a:t>
            </a:r>
          </a:p>
          <a:p>
            <a:pPr algn="ctr">
              <a:buNone/>
            </a:pPr>
            <a:r>
              <a:rPr lang="ru-RU" dirty="0" smtClean="0">
                <a:solidFill>
                  <a:schemeClr val="tx1"/>
                </a:solidFill>
                <a:latin typeface="+mn-lt"/>
                <a:ea typeface="+mn-ea"/>
                <a:cs typeface="+mn-cs"/>
              </a:rPr>
              <a:t>                    М.М. Пришвин. </a:t>
            </a:r>
            <a:endParaRPr lang="ru-RU" dirty="0">
              <a:solidFill>
                <a:schemeClr val="tx1"/>
              </a:solidFill>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style.rotation</p:attrName>
                                        </p:attrNameLst>
                                      </p:cBhvr>
                                      <p:tavLst>
                                        <p:tav tm="0">
                                          <p:val>
                                            <p:fltVal val="720"/>
                                          </p:val>
                                        </p:tav>
                                        <p:tav tm="100000">
                                          <p:val>
                                            <p:fltVal val="0"/>
                                          </p:val>
                                        </p:tav>
                                      </p:tavLst>
                                    </p:anim>
                                    <p:anim calcmode="lin" valueType="num">
                                      <p:cBhvr>
                                        <p:cTn id="9" dur="2000" fill="hold"/>
                                        <p:tgtEl>
                                          <p:spTgt spid="3"/>
                                        </p:tgtEl>
                                        <p:attrNameLst>
                                          <p:attrName>ppt_h</p:attrName>
                                        </p:attrNameLst>
                                      </p:cBhvr>
                                      <p:tavLst>
                                        <p:tav tm="0">
                                          <p:val>
                                            <p:fltVal val="0"/>
                                          </p:val>
                                        </p:tav>
                                        <p:tav tm="100000">
                                          <p:val>
                                            <p:strVal val="#ppt_h"/>
                                          </p:val>
                                        </p:tav>
                                      </p:tavLst>
                                    </p:anim>
                                    <p:anim calcmode="lin" valueType="num">
                                      <p:cBhvr>
                                        <p:cTn id="10" dur="2000" fill="hold"/>
                                        <p:tgtEl>
                                          <p:spTgt spid="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00298" y="2857496"/>
            <a:ext cx="1537857" cy="369332"/>
          </a:xfrm>
          <a:prstGeom prst="rect">
            <a:avLst/>
          </a:prstGeom>
          <a:noFill/>
        </p:spPr>
        <p:txBody>
          <a:bodyPr wrap="none" rtlCol="0">
            <a:spAutoFit/>
          </a:bodyPr>
          <a:lstStyle/>
          <a:p>
            <a:r>
              <a:rPr lang="ru-RU" dirty="0" smtClean="0"/>
              <a:t>Спасибо всем</a:t>
            </a:r>
            <a:endParaRPr lang="ru-RU"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dm\Рабочий стол\88.jpg"/>
          <p:cNvPicPr>
            <a:picLocks noChangeAspect="1" noChangeArrowheads="1"/>
          </p:cNvPicPr>
          <p:nvPr/>
        </p:nvPicPr>
        <p:blipFill>
          <a:blip r:embed="rId2" cstate="print"/>
          <a:srcRect/>
          <a:stretch>
            <a:fillRect/>
          </a:stretch>
        </p:blipFill>
        <p:spPr bwMode="auto">
          <a:xfrm>
            <a:off x="0" y="1"/>
            <a:ext cx="9144000" cy="1785926"/>
          </a:xfrm>
          <a:prstGeom prst="rect">
            <a:avLst/>
          </a:prstGeom>
          <a:noFill/>
        </p:spPr>
      </p:pic>
      <p:pic>
        <p:nvPicPr>
          <p:cNvPr id="5" name="Содержимое 3" descr="sh1021.jpg"/>
          <p:cNvPicPr>
            <a:picLocks noChangeAspect="1"/>
          </p:cNvPicPr>
          <p:nvPr/>
        </p:nvPicPr>
        <p:blipFill>
          <a:blip r:embed="rId3" cstate="print"/>
          <a:stretch>
            <a:fillRect/>
          </a:stretch>
        </p:blipFill>
        <p:spPr>
          <a:xfrm>
            <a:off x="1857356" y="2071678"/>
            <a:ext cx="5382453" cy="45259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style.rotation</p:attrName>
                                        </p:attrNameLst>
                                      </p:cBhvr>
                                      <p:tavLst>
                                        <p:tav tm="0">
                                          <p:val>
                                            <p:fltVal val="720"/>
                                          </p:val>
                                        </p:tav>
                                        <p:tav tm="100000">
                                          <p:val>
                                            <p:fltVal val="0"/>
                                          </p:val>
                                        </p:tav>
                                      </p:tavLst>
                                    </p:anim>
                                    <p:anim calcmode="lin" valueType="num">
                                      <p:cBhvr>
                                        <p:cTn id="9" dur="2000" fill="hold"/>
                                        <p:tgtEl>
                                          <p:spTgt spid="5"/>
                                        </p:tgtEl>
                                        <p:attrNameLst>
                                          <p:attrName>ppt_h</p:attrName>
                                        </p:attrNameLst>
                                      </p:cBhvr>
                                      <p:tavLst>
                                        <p:tav tm="0">
                                          <p:val>
                                            <p:fltVal val="0"/>
                                          </p:val>
                                        </p:tav>
                                        <p:tav tm="100000">
                                          <p:val>
                                            <p:strVal val="#ppt_h"/>
                                          </p:val>
                                        </p:tav>
                                      </p:tavLst>
                                    </p:anim>
                                    <p:anim calcmode="lin" valueType="num">
                                      <p:cBhvr>
                                        <p:cTn id="10" dur="20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1"/>
          <p:cNvGraphicFramePr>
            <a:graphicFrameLocks noChangeAspect="1"/>
          </p:cNvGraphicFramePr>
          <p:nvPr/>
        </p:nvGraphicFramePr>
        <p:xfrm>
          <a:off x="0" y="1"/>
          <a:ext cx="9438934" cy="6857999"/>
        </p:xfrm>
        <a:graphic>
          <a:graphicData uri="http://schemas.openxmlformats.org/presentationml/2006/ole">
            <p:oleObj spid="_x0000_s5122" name="Слайд" r:id="rId3" imgW="4570610" imgH="3427576" progId="PowerPoint.Slide.12">
              <p:embed/>
            </p:oleObj>
          </a:graphicData>
        </a:graphic>
      </p:graphicFrame>
      <p:sp>
        <p:nvSpPr>
          <p:cNvPr id="3" name="TextBox 2"/>
          <p:cNvSpPr txBox="1"/>
          <p:nvPr/>
        </p:nvSpPr>
        <p:spPr>
          <a:xfrm>
            <a:off x="2071670" y="2928934"/>
            <a:ext cx="3429024" cy="369332"/>
          </a:xfrm>
          <a:prstGeom prst="rect">
            <a:avLst/>
          </a:prstGeom>
          <a:noFill/>
        </p:spPr>
        <p:txBody>
          <a:bodyPr wrap="square" rtlCol="0">
            <a:spAutoFit/>
          </a:bodyPr>
          <a:lstStyle/>
          <a:p>
            <a:endParaRPr lang="ru-RU"/>
          </a:p>
        </p:txBody>
      </p:sp>
      <p:sp>
        <p:nvSpPr>
          <p:cNvPr id="4" name="TextBox 3"/>
          <p:cNvSpPr txBox="1"/>
          <p:nvPr/>
        </p:nvSpPr>
        <p:spPr>
          <a:xfrm>
            <a:off x="214282" y="3786190"/>
            <a:ext cx="928694" cy="369332"/>
          </a:xfrm>
          <a:prstGeom prst="rect">
            <a:avLst/>
          </a:prstGeom>
          <a:noFill/>
        </p:spPr>
        <p:txBody>
          <a:bodyPr wrap="square" rtlCol="0">
            <a:spAutoFit/>
          </a:bodyPr>
          <a:lstStyle/>
          <a:p>
            <a:endParaRPr lang="ru-RU"/>
          </a:p>
        </p:txBody>
      </p:sp>
      <p:sp>
        <p:nvSpPr>
          <p:cNvPr id="5" name="Прямоугольник 4"/>
          <p:cNvSpPr/>
          <p:nvPr/>
        </p:nvSpPr>
        <p:spPr>
          <a:xfrm>
            <a:off x="3803071" y="3244334"/>
            <a:ext cx="2887842" cy="646331"/>
          </a:xfrm>
          <a:prstGeom prst="rect">
            <a:avLst/>
          </a:prstGeom>
        </p:spPr>
        <p:txBody>
          <a:bodyPr wrap="none">
            <a:spAutoFit/>
          </a:bodyPr>
          <a:lstStyle/>
          <a:p>
            <a:r>
              <a:rPr lang="ru-RU" sz="3600" dirty="0" smtClean="0">
                <a:solidFill>
                  <a:srgbClr val="92D050"/>
                </a:solidFill>
              </a:rPr>
              <a:t>Спасибо всем</a:t>
            </a:r>
            <a:endParaRPr lang="ru-RU" sz="3600" dirty="0">
              <a:solidFill>
                <a:srgbClr val="92D05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dm\Рабочий стол\88.jpg"/>
          <p:cNvPicPr>
            <a:picLocks noChangeAspect="1" noChangeArrowheads="1"/>
          </p:cNvPicPr>
          <p:nvPr/>
        </p:nvPicPr>
        <p:blipFill>
          <a:blip r:embed="rId2" cstate="print"/>
          <a:srcRect/>
          <a:stretch>
            <a:fillRect/>
          </a:stretch>
        </p:blipFill>
        <p:spPr bwMode="auto">
          <a:xfrm>
            <a:off x="0" y="1"/>
            <a:ext cx="9144000" cy="1785926"/>
          </a:xfrm>
          <a:prstGeom prst="rect">
            <a:avLst/>
          </a:prstGeom>
          <a:noFill/>
        </p:spPr>
      </p:pic>
      <p:pic>
        <p:nvPicPr>
          <p:cNvPr id="3" name="Рисунок 2" descr="Pro_Azov_Ptitc_R.jpg"/>
          <p:cNvPicPr>
            <a:picLocks noChangeAspect="1"/>
          </p:cNvPicPr>
          <p:nvPr/>
        </p:nvPicPr>
        <p:blipFill>
          <a:blip r:embed="rId3" cstate="print"/>
          <a:stretch>
            <a:fillRect/>
          </a:stretch>
        </p:blipFill>
        <p:spPr>
          <a:xfrm>
            <a:off x="714348" y="2857496"/>
            <a:ext cx="7620000" cy="3714756"/>
          </a:xfrm>
          <a:prstGeom prst="rect">
            <a:avLst/>
          </a:prstGeom>
        </p:spPr>
      </p:pic>
      <p:sp>
        <p:nvSpPr>
          <p:cNvPr id="4" name="TextBox 3"/>
          <p:cNvSpPr txBox="1"/>
          <p:nvPr/>
        </p:nvSpPr>
        <p:spPr>
          <a:xfrm>
            <a:off x="1142976" y="2285992"/>
            <a:ext cx="7072362" cy="400110"/>
          </a:xfrm>
          <a:prstGeom prst="rect">
            <a:avLst/>
          </a:prstGeom>
          <a:noFill/>
        </p:spPr>
        <p:txBody>
          <a:bodyPr wrap="square" rtlCol="0">
            <a:spAutoFit/>
          </a:bodyPr>
          <a:lstStyle/>
          <a:p>
            <a:pPr algn="ctr"/>
            <a:r>
              <a:rPr lang="ru-RU" sz="2000" dirty="0" smtClean="0"/>
              <a:t>Природу нужно беречь</a:t>
            </a:r>
            <a:endParaRPr lang="ru-RU"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style.rotation</p:attrName>
                                        </p:attrNameLst>
                                      </p:cBhvr>
                                      <p:tavLst>
                                        <p:tav tm="0">
                                          <p:val>
                                            <p:fltVal val="720"/>
                                          </p:val>
                                        </p:tav>
                                        <p:tav tm="100000">
                                          <p:val>
                                            <p:fltVal val="0"/>
                                          </p:val>
                                        </p:tav>
                                      </p:tavLst>
                                    </p:anim>
                                    <p:anim calcmode="lin" valueType="num">
                                      <p:cBhvr>
                                        <p:cTn id="9" dur="2000" fill="hold"/>
                                        <p:tgtEl>
                                          <p:spTgt spid="3"/>
                                        </p:tgtEl>
                                        <p:attrNameLst>
                                          <p:attrName>ppt_h</p:attrName>
                                        </p:attrNameLst>
                                      </p:cBhvr>
                                      <p:tavLst>
                                        <p:tav tm="0">
                                          <p:val>
                                            <p:fltVal val="0"/>
                                          </p:val>
                                        </p:tav>
                                        <p:tav tm="100000">
                                          <p:val>
                                            <p:strVal val="#ppt_h"/>
                                          </p:val>
                                        </p:tav>
                                      </p:tavLst>
                                    </p:anim>
                                    <p:anim calcmode="lin" valueType="num">
                                      <p:cBhvr>
                                        <p:cTn id="10" dur="2000" fill="hold"/>
                                        <p:tgtEl>
                                          <p:spTgt spid="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dm\Рабочий стол\88.jpg"/>
          <p:cNvPicPr>
            <a:picLocks noChangeAspect="1" noChangeArrowheads="1"/>
          </p:cNvPicPr>
          <p:nvPr/>
        </p:nvPicPr>
        <p:blipFill>
          <a:blip r:embed="rId2" cstate="print"/>
          <a:srcRect/>
          <a:stretch>
            <a:fillRect/>
          </a:stretch>
        </p:blipFill>
        <p:spPr bwMode="auto">
          <a:xfrm>
            <a:off x="0" y="1"/>
            <a:ext cx="9144000" cy="1785926"/>
          </a:xfrm>
          <a:prstGeom prst="rect">
            <a:avLst/>
          </a:prstGeom>
          <a:noFill/>
        </p:spPr>
      </p:pic>
      <p:sp>
        <p:nvSpPr>
          <p:cNvPr id="3" name="TextBox 2"/>
          <p:cNvSpPr txBox="1"/>
          <p:nvPr/>
        </p:nvSpPr>
        <p:spPr>
          <a:xfrm>
            <a:off x="1285852" y="3000372"/>
            <a:ext cx="7286676" cy="1754326"/>
          </a:xfrm>
          <a:prstGeom prst="rect">
            <a:avLst/>
          </a:prstGeom>
          <a:noFill/>
        </p:spPr>
        <p:txBody>
          <a:bodyPr wrap="square" rtlCol="0">
            <a:spAutoFit/>
          </a:bodyPr>
          <a:lstStyle/>
          <a:p>
            <a:pPr algn="ctr"/>
            <a:r>
              <a:rPr lang="ru-RU" sz="3600" dirty="0" err="1" smtClean="0"/>
              <a:t>Брейн</a:t>
            </a:r>
            <a:r>
              <a:rPr lang="ru-RU" sz="3600" dirty="0" smtClean="0"/>
              <a:t> –ринг</a:t>
            </a:r>
          </a:p>
          <a:p>
            <a:pPr algn="ctr"/>
            <a:r>
              <a:rPr lang="ru-RU" sz="3600" dirty="0" smtClean="0"/>
              <a:t>«</a:t>
            </a:r>
            <a:r>
              <a:rPr lang="ru-RU" sz="3600" dirty="0" err="1" smtClean="0"/>
              <a:t>Эколого</a:t>
            </a:r>
            <a:r>
              <a:rPr lang="ru-RU" sz="3600" dirty="0" smtClean="0"/>
              <a:t>- математический»</a:t>
            </a:r>
          </a:p>
          <a:p>
            <a:pPr algn="ctr"/>
            <a:r>
              <a:rPr lang="ru-RU" sz="3600" dirty="0" smtClean="0"/>
              <a:t> </a:t>
            </a:r>
            <a:endParaRPr lang="ru-RU" sz="3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dm\Рабочий стол\88.jpg"/>
          <p:cNvPicPr>
            <a:picLocks noChangeAspect="1" noChangeArrowheads="1"/>
          </p:cNvPicPr>
          <p:nvPr/>
        </p:nvPicPr>
        <p:blipFill>
          <a:blip r:embed="rId2" cstate="print"/>
          <a:srcRect/>
          <a:stretch>
            <a:fillRect/>
          </a:stretch>
        </p:blipFill>
        <p:spPr bwMode="auto">
          <a:xfrm>
            <a:off x="0" y="1"/>
            <a:ext cx="9144000" cy="1785926"/>
          </a:xfrm>
          <a:prstGeom prst="rect">
            <a:avLst/>
          </a:prstGeom>
          <a:noFill/>
        </p:spPr>
      </p:pic>
      <p:sp>
        <p:nvSpPr>
          <p:cNvPr id="3" name="Прямоугольник 2"/>
          <p:cNvSpPr/>
          <p:nvPr/>
        </p:nvSpPr>
        <p:spPr>
          <a:xfrm>
            <a:off x="1714480" y="500042"/>
            <a:ext cx="6215106" cy="1323439"/>
          </a:xfrm>
          <a:prstGeom prst="rect">
            <a:avLst/>
          </a:prstGeom>
        </p:spPr>
        <p:txBody>
          <a:bodyPr wrap="square">
            <a:spAutoFit/>
          </a:bodyPr>
          <a:lstStyle/>
          <a:p>
            <a:pPr algn="ctr"/>
            <a:endParaRPr lang="ru-RU" sz="4000" dirty="0" smtClean="0">
              <a:solidFill>
                <a:srgbClr val="FF0000"/>
              </a:solidFill>
            </a:endParaRPr>
          </a:p>
          <a:p>
            <a:pPr algn="ctr"/>
            <a:r>
              <a:rPr lang="ru-RU" sz="4000" dirty="0" smtClean="0">
                <a:solidFill>
                  <a:schemeClr val="bg1"/>
                </a:solidFill>
              </a:rPr>
              <a:t>Правила      игры</a:t>
            </a:r>
            <a:endParaRPr lang="ru-RU" sz="4000" dirty="0">
              <a:solidFill>
                <a:schemeClr val="bg1"/>
              </a:solidFill>
            </a:endParaRPr>
          </a:p>
        </p:txBody>
      </p:sp>
      <p:sp>
        <p:nvSpPr>
          <p:cNvPr id="4" name="Содержимое 2"/>
          <p:cNvSpPr txBox="1">
            <a:spLocks/>
          </p:cNvSpPr>
          <p:nvPr/>
        </p:nvSpPr>
        <p:spPr>
          <a:xfrm>
            <a:off x="500034" y="1643050"/>
            <a:ext cx="8358246" cy="500066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ru-RU" sz="2400" b="0" i="0" u="none" strike="noStrike" kern="1200" cap="none" spc="0" normalizeH="0" baseline="0" noProof="0" dirty="0" smtClean="0">
                <a:ln>
                  <a:noFill/>
                </a:ln>
                <a:solidFill>
                  <a:schemeClr val="tx1"/>
                </a:solidFill>
                <a:effectLst/>
                <a:uLnTx/>
                <a:uFillTx/>
                <a:latin typeface="+mn-lt"/>
                <a:ea typeface="+mn-ea"/>
                <a:cs typeface="+mn-cs"/>
              </a:rPr>
              <a:t>У каждой команды на столе сигнальная карточка. Командам задаются вопросы, и та из команд, которая первой поднимет сигнальную карточку, дает ответ на поставленный вопрос. За каждый правильный ответ команда получает 1 очко.</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ru-RU" sz="2400" b="0" i="0" u="none" strike="noStrike" kern="1200" cap="none" spc="0" normalizeH="0" baseline="0" noProof="0" dirty="0" smtClean="0">
                <a:ln>
                  <a:noFill/>
                </a:ln>
                <a:solidFill>
                  <a:schemeClr val="tx1"/>
                </a:solidFill>
                <a:effectLst/>
                <a:uLnTx/>
                <a:uFillTx/>
                <a:latin typeface="+mn-lt"/>
                <a:ea typeface="+mn-ea"/>
                <a:cs typeface="+mn-cs"/>
              </a:rPr>
              <a:t>Если одна из команд дает неверный ответ, то право хода переходит к другой команде и т.д.</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ru-RU" sz="2400" b="0" i="0" u="none" strike="noStrike" kern="1200" cap="none" spc="0" normalizeH="0" baseline="0" noProof="0" dirty="0" smtClean="0">
                <a:ln>
                  <a:noFill/>
                </a:ln>
                <a:solidFill>
                  <a:schemeClr val="tx1"/>
                </a:solidFill>
                <a:effectLst/>
                <a:uLnTx/>
                <a:uFillTx/>
                <a:latin typeface="+mn-lt"/>
                <a:ea typeface="+mn-ea"/>
                <a:cs typeface="+mn-cs"/>
              </a:rPr>
              <a:t>Если все три  команды дают неверный ответ, то в игру вступают болельщики, у которых также имеются сигнальные карточки. Команда болельщиков также может принести очко своей команде.</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ru-RU" sz="2400" b="0" i="0" u="none" strike="noStrike" kern="1200" cap="none" spc="0" normalizeH="0" baseline="0" noProof="0" dirty="0" smtClean="0">
                <a:ln>
                  <a:noFill/>
                </a:ln>
                <a:solidFill>
                  <a:schemeClr val="tx1"/>
                </a:solidFill>
                <a:effectLst/>
                <a:uLnTx/>
                <a:uFillTx/>
                <a:latin typeface="+mn-lt"/>
                <a:ea typeface="+mn-ea"/>
                <a:cs typeface="+mn-cs"/>
              </a:rPr>
              <a:t> Играем три раунда по четыре </a:t>
            </a:r>
            <a:r>
              <a:rPr kumimoji="0" lang="ru-RU" sz="2400" b="0" i="0" u="none" strike="noStrike" kern="1200" cap="none" spc="0" normalizeH="0" baseline="0" noProof="0" dirty="0" smtClean="0">
                <a:ln>
                  <a:noFill/>
                </a:ln>
                <a:solidFill>
                  <a:schemeClr val="tx1"/>
                </a:solidFill>
                <a:effectLst/>
                <a:uLnTx/>
                <a:uFillTx/>
                <a:latin typeface="+mn-lt"/>
                <a:ea typeface="+mn-ea"/>
                <a:cs typeface="+mn-cs"/>
              </a:rPr>
              <a:t>вопроса</a:t>
            </a:r>
            <a:r>
              <a:rPr lang="ru-RU" sz="2400" dirty="0" smtClean="0"/>
              <a:t> </a:t>
            </a:r>
            <a:r>
              <a:rPr lang="ru-RU" sz="2400" dirty="0" smtClean="0"/>
              <a:t>в 1 и 2раунд. и 2 в 3р.</a:t>
            </a:r>
            <a:endParaRPr kumimoji="0" lang="ru-RU"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dissolve">
                                      <p:cBhvr>
                                        <p:cTn id="11" dur="500"/>
                                        <p:tgtEl>
                                          <p:spTgt spid="4">
                                            <p:txEl>
                                              <p:pRg st="1" end="1"/>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dissolve">
                                      <p:cBhvr>
                                        <p:cTn id="15" dur="500"/>
                                        <p:tgtEl>
                                          <p:spTgt spid="4">
                                            <p:txEl>
                                              <p:pRg st="2" end="2"/>
                                            </p:txEl>
                                          </p:spTgt>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dissolve">
                                      <p:cBhvr>
                                        <p:cTn id="19"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dm\Рабочий стол\88.jpg"/>
          <p:cNvPicPr>
            <a:picLocks noChangeAspect="1" noChangeArrowheads="1"/>
          </p:cNvPicPr>
          <p:nvPr/>
        </p:nvPicPr>
        <p:blipFill>
          <a:blip r:embed="rId3" cstate="print"/>
          <a:srcRect/>
          <a:stretch>
            <a:fillRect/>
          </a:stretch>
        </p:blipFill>
        <p:spPr bwMode="auto">
          <a:xfrm>
            <a:off x="0" y="1"/>
            <a:ext cx="9144000" cy="1785926"/>
          </a:xfrm>
          <a:prstGeom prst="rect">
            <a:avLst/>
          </a:prstGeom>
          <a:noFill/>
        </p:spPr>
      </p:pic>
      <p:sp>
        <p:nvSpPr>
          <p:cNvPr id="3" name="Прямоугольник 2"/>
          <p:cNvSpPr/>
          <p:nvPr/>
        </p:nvSpPr>
        <p:spPr>
          <a:xfrm>
            <a:off x="3357554" y="1071546"/>
            <a:ext cx="1744580" cy="707886"/>
          </a:xfrm>
          <a:prstGeom prst="rect">
            <a:avLst/>
          </a:prstGeom>
        </p:spPr>
        <p:txBody>
          <a:bodyPr wrap="none">
            <a:spAutoFit/>
          </a:bodyPr>
          <a:lstStyle/>
          <a:p>
            <a:pPr algn="ctr"/>
            <a:r>
              <a:rPr lang="ru-RU" sz="4000" dirty="0" smtClean="0">
                <a:solidFill>
                  <a:schemeClr val="bg1"/>
                </a:solidFill>
              </a:rPr>
              <a:t>Раунд1</a:t>
            </a:r>
            <a:endParaRPr lang="ru-RU" sz="4000" dirty="0"/>
          </a:p>
        </p:txBody>
      </p:sp>
      <p:pic>
        <p:nvPicPr>
          <p:cNvPr id="4" name="Рисунок 3" descr="раолгнь.jpeg"/>
          <p:cNvPicPr>
            <a:picLocks noChangeAspect="1"/>
          </p:cNvPicPr>
          <p:nvPr/>
        </p:nvPicPr>
        <p:blipFill>
          <a:blip r:embed="rId4" cstate="print"/>
          <a:stretch>
            <a:fillRect/>
          </a:stretch>
        </p:blipFill>
        <p:spPr>
          <a:xfrm>
            <a:off x="214282" y="2571744"/>
            <a:ext cx="2214578" cy="3786190"/>
          </a:xfrm>
          <a:prstGeom prst="rect">
            <a:avLst/>
          </a:prstGeom>
        </p:spPr>
      </p:pic>
      <p:sp>
        <p:nvSpPr>
          <p:cNvPr id="5" name="Прямоугольник 4"/>
          <p:cNvSpPr/>
          <p:nvPr/>
        </p:nvSpPr>
        <p:spPr>
          <a:xfrm>
            <a:off x="3214678" y="2214554"/>
            <a:ext cx="5715040" cy="4154984"/>
          </a:xfrm>
          <a:prstGeom prst="rect">
            <a:avLst/>
          </a:prstGeom>
        </p:spPr>
        <p:txBody>
          <a:bodyPr wrap="square">
            <a:spAutoFit/>
          </a:bodyPr>
          <a:lstStyle/>
          <a:p>
            <a:pPr>
              <a:buNone/>
            </a:pPr>
            <a:r>
              <a:rPr lang="ru-RU" dirty="0" smtClean="0">
                <a:solidFill>
                  <a:schemeClr val="tx1"/>
                </a:solidFill>
                <a:latin typeface="+mn-lt"/>
                <a:ea typeface="+mn-ea"/>
                <a:cs typeface="+mn-cs"/>
              </a:rPr>
              <a:t> </a:t>
            </a:r>
            <a:r>
              <a:rPr lang="ru-RU" sz="2400" dirty="0" smtClean="0">
                <a:solidFill>
                  <a:schemeClr val="tx1"/>
                </a:solidFill>
                <a:latin typeface="+mn-lt"/>
                <a:ea typeface="+mn-ea"/>
                <a:cs typeface="+mn-cs"/>
              </a:rPr>
              <a:t>Вопрос 1: Брошенная на землю кожура от банана в нашем климате разлагается около 2 лет. Брошенный окурок сигареты разлагается на два года дольше. Пластиковый пакет разлагается на восемь лет дольше, чем окурок. Сколько лет потребуется для того чтобы разложился пакет? На сколько лет раньше разложится кожура от банана?</a:t>
            </a:r>
          </a:p>
          <a:p>
            <a:pPr>
              <a:buNone/>
            </a:pPr>
            <a:endParaRPr lang="ru-RU" sz="2400" dirty="0" smtClean="0"/>
          </a:p>
          <a:p>
            <a:pPr>
              <a:buNone/>
            </a:pPr>
            <a:r>
              <a:rPr lang="ru-RU" sz="2400" dirty="0" smtClean="0">
                <a:solidFill>
                  <a:srgbClr val="003366"/>
                </a:solidFill>
              </a:rPr>
              <a:t>        Ответ:12 лет, на 10 лет.</a:t>
            </a:r>
            <a:endParaRPr lang="ru-RU"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style.rotation</p:attrName>
                                        </p:attrNameLst>
                                      </p:cBhvr>
                                      <p:tavLst>
                                        <p:tav tm="0">
                                          <p:val>
                                            <p:fltVal val="720"/>
                                          </p:val>
                                        </p:tav>
                                        <p:tav tm="100000">
                                          <p:val>
                                            <p:fltVal val="0"/>
                                          </p:val>
                                        </p:tav>
                                      </p:tavLst>
                                    </p:anim>
                                    <p:anim calcmode="lin" valueType="num">
                                      <p:cBhvr>
                                        <p:cTn id="9" dur="2000" fill="hold"/>
                                        <p:tgtEl>
                                          <p:spTgt spid="4"/>
                                        </p:tgtEl>
                                        <p:attrNameLst>
                                          <p:attrName>ppt_h</p:attrName>
                                        </p:attrNameLst>
                                      </p:cBhvr>
                                      <p:tavLst>
                                        <p:tav tm="0">
                                          <p:val>
                                            <p:fltVal val="0"/>
                                          </p:val>
                                        </p:tav>
                                        <p:tav tm="100000">
                                          <p:val>
                                            <p:strVal val="#ppt_h"/>
                                          </p:val>
                                        </p:tav>
                                      </p:tavLst>
                                    </p:anim>
                                    <p:anim calcmode="lin" valueType="num">
                                      <p:cBhvr>
                                        <p:cTn id="10" dur="2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dm\Рабочий стол\88.jpg"/>
          <p:cNvPicPr>
            <a:picLocks noChangeAspect="1" noChangeArrowheads="1"/>
          </p:cNvPicPr>
          <p:nvPr/>
        </p:nvPicPr>
        <p:blipFill>
          <a:blip r:embed="rId2" cstate="print"/>
          <a:srcRect/>
          <a:stretch>
            <a:fillRect/>
          </a:stretch>
        </p:blipFill>
        <p:spPr bwMode="auto">
          <a:xfrm>
            <a:off x="0" y="1"/>
            <a:ext cx="9144000" cy="1785926"/>
          </a:xfrm>
          <a:prstGeom prst="rect">
            <a:avLst/>
          </a:prstGeom>
          <a:noFill/>
        </p:spPr>
      </p:pic>
      <p:pic>
        <p:nvPicPr>
          <p:cNvPr id="2050" name="Picture 2" descr="C:\Documents and Settings\adm\Рабочий стол\ююю.png"/>
          <p:cNvPicPr>
            <a:picLocks noChangeAspect="1" noChangeArrowheads="1"/>
          </p:cNvPicPr>
          <p:nvPr/>
        </p:nvPicPr>
        <p:blipFill>
          <a:blip r:embed="rId3" cstate="print"/>
          <a:srcRect/>
          <a:stretch>
            <a:fillRect/>
          </a:stretch>
        </p:blipFill>
        <p:spPr bwMode="auto">
          <a:xfrm>
            <a:off x="145075" y="2000239"/>
            <a:ext cx="4141172" cy="4857761"/>
          </a:xfrm>
          <a:prstGeom prst="rect">
            <a:avLst/>
          </a:prstGeom>
          <a:noFill/>
        </p:spPr>
      </p:pic>
      <p:sp>
        <p:nvSpPr>
          <p:cNvPr id="4" name="Прямоугольник 3"/>
          <p:cNvSpPr/>
          <p:nvPr/>
        </p:nvSpPr>
        <p:spPr>
          <a:xfrm>
            <a:off x="4214810" y="2714620"/>
            <a:ext cx="4572000" cy="3046988"/>
          </a:xfrm>
          <a:prstGeom prst="rect">
            <a:avLst/>
          </a:prstGeom>
        </p:spPr>
        <p:txBody>
          <a:bodyPr>
            <a:spAutoFit/>
          </a:bodyPr>
          <a:lstStyle/>
          <a:p>
            <a:r>
              <a:rPr lang="ru-RU" sz="2400" dirty="0" smtClean="0">
                <a:solidFill>
                  <a:schemeClr val="tx1"/>
                </a:solidFill>
                <a:latin typeface="+mn-lt"/>
                <a:ea typeface="+mn-ea"/>
                <a:cs typeface="+mn-cs"/>
              </a:rPr>
              <a:t>Вопрос 2: В мире ежегодно добывается 1600 млн. кв. м древесины, около 20% всей древесины идет на топливо. Сколько кубических метров древесины ежегодно сжигается? </a:t>
            </a:r>
          </a:p>
          <a:p>
            <a:endParaRPr lang="ru-RU" sz="2400" dirty="0" smtClean="0"/>
          </a:p>
          <a:p>
            <a:pPr>
              <a:buNone/>
            </a:pPr>
            <a:r>
              <a:rPr lang="ru-RU" sz="2400" dirty="0" smtClean="0"/>
              <a:t> Ответ: 320 млн. кв. м.</a:t>
            </a:r>
            <a:endParaRPr lang="ru-RU" sz="2400" dirty="0"/>
          </a:p>
        </p:txBody>
      </p:sp>
      <p:sp>
        <p:nvSpPr>
          <p:cNvPr id="5" name="Прямоугольник 4"/>
          <p:cNvSpPr/>
          <p:nvPr/>
        </p:nvSpPr>
        <p:spPr>
          <a:xfrm>
            <a:off x="3071802" y="1000108"/>
            <a:ext cx="1589410" cy="646331"/>
          </a:xfrm>
          <a:prstGeom prst="rect">
            <a:avLst/>
          </a:prstGeom>
        </p:spPr>
        <p:txBody>
          <a:bodyPr wrap="none">
            <a:spAutoFit/>
          </a:bodyPr>
          <a:lstStyle/>
          <a:p>
            <a:pPr algn="ctr"/>
            <a:r>
              <a:rPr lang="ru-RU" sz="3600" dirty="0" smtClean="0">
                <a:solidFill>
                  <a:schemeClr val="bg1"/>
                </a:solidFill>
              </a:rPr>
              <a:t>Раунд1</a:t>
            </a:r>
            <a:endParaRPr lang="ru-RU" sz="3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dm\Рабочий стол\88.jpg"/>
          <p:cNvPicPr>
            <a:picLocks noChangeAspect="1" noChangeArrowheads="1"/>
          </p:cNvPicPr>
          <p:nvPr/>
        </p:nvPicPr>
        <p:blipFill>
          <a:blip r:embed="rId2" cstate="print"/>
          <a:srcRect/>
          <a:stretch>
            <a:fillRect/>
          </a:stretch>
        </p:blipFill>
        <p:spPr bwMode="auto">
          <a:xfrm>
            <a:off x="0" y="1"/>
            <a:ext cx="9144000" cy="1785926"/>
          </a:xfrm>
          <a:prstGeom prst="rect">
            <a:avLst/>
          </a:prstGeom>
          <a:noFill/>
        </p:spPr>
      </p:pic>
      <p:pic>
        <p:nvPicPr>
          <p:cNvPr id="3" name="Содержимое 7" descr="aibolit-1.gif"/>
          <p:cNvPicPr>
            <a:picLocks noChangeAspect="1"/>
          </p:cNvPicPr>
          <p:nvPr/>
        </p:nvPicPr>
        <p:blipFill>
          <a:blip r:embed="rId3" cstate="print"/>
          <a:stretch>
            <a:fillRect/>
          </a:stretch>
        </p:blipFill>
        <p:spPr>
          <a:xfrm>
            <a:off x="714348" y="2285992"/>
            <a:ext cx="3643338" cy="4000528"/>
          </a:xfrm>
          <a:prstGeom prst="rect">
            <a:avLst/>
          </a:prstGeom>
        </p:spPr>
      </p:pic>
      <p:sp>
        <p:nvSpPr>
          <p:cNvPr id="4" name="Прямоугольник 3"/>
          <p:cNvSpPr/>
          <p:nvPr/>
        </p:nvSpPr>
        <p:spPr>
          <a:xfrm>
            <a:off x="4143372" y="2643182"/>
            <a:ext cx="4572000" cy="3970318"/>
          </a:xfrm>
          <a:prstGeom prst="rect">
            <a:avLst/>
          </a:prstGeom>
        </p:spPr>
        <p:txBody>
          <a:bodyPr>
            <a:spAutoFit/>
          </a:bodyPr>
          <a:lstStyle/>
          <a:p>
            <a:r>
              <a:rPr lang="ru-RU" sz="2800" dirty="0" smtClean="0">
                <a:solidFill>
                  <a:schemeClr val="tx1"/>
                </a:solidFill>
                <a:latin typeface="+mn-lt"/>
                <a:ea typeface="+mn-ea"/>
                <a:cs typeface="+mn-cs"/>
              </a:rPr>
              <a:t>Вопрос 3. Средняя продолжительность жизни жителей 64 года. Причем 5х+30=50 из этих лет мы живем за счет медицины. На сколько лет врачи продлевают жизнь?</a:t>
            </a:r>
          </a:p>
          <a:p>
            <a:endParaRPr lang="ru-RU" sz="2800" dirty="0" smtClean="0">
              <a:solidFill>
                <a:schemeClr val="tx1"/>
              </a:solidFill>
              <a:latin typeface="+mn-lt"/>
              <a:ea typeface="+mn-ea"/>
              <a:cs typeface="+mn-cs"/>
            </a:endParaRPr>
          </a:p>
          <a:p>
            <a:pPr>
              <a:buNone/>
            </a:pPr>
            <a:r>
              <a:rPr lang="ru-RU" sz="2800" dirty="0" smtClean="0"/>
              <a:t>    Ответ: на 4 года.</a:t>
            </a:r>
            <a:endParaRPr lang="ru-RU" sz="2800" dirty="0">
              <a:solidFill>
                <a:schemeClr val="tx1"/>
              </a:solidFill>
              <a:latin typeface="+mn-lt"/>
              <a:ea typeface="+mn-ea"/>
              <a:cs typeface="+mn-cs"/>
            </a:endParaRPr>
          </a:p>
        </p:txBody>
      </p:sp>
      <p:sp>
        <p:nvSpPr>
          <p:cNvPr id="5" name="Прямоугольник 4"/>
          <p:cNvSpPr/>
          <p:nvPr/>
        </p:nvSpPr>
        <p:spPr>
          <a:xfrm>
            <a:off x="2927981" y="1071546"/>
            <a:ext cx="1744581" cy="707886"/>
          </a:xfrm>
          <a:prstGeom prst="rect">
            <a:avLst/>
          </a:prstGeom>
        </p:spPr>
        <p:txBody>
          <a:bodyPr wrap="none">
            <a:spAutoFit/>
          </a:bodyPr>
          <a:lstStyle/>
          <a:p>
            <a:pPr algn="ctr"/>
            <a:r>
              <a:rPr lang="ru-RU" sz="4000" dirty="0" smtClean="0">
                <a:solidFill>
                  <a:schemeClr val="bg1"/>
                </a:solidFill>
              </a:rPr>
              <a:t>Раунд1</a:t>
            </a:r>
            <a:endParaRPr lang="ru-RU"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style.rotation</p:attrName>
                                        </p:attrNameLst>
                                      </p:cBhvr>
                                      <p:tavLst>
                                        <p:tav tm="0">
                                          <p:val>
                                            <p:fltVal val="720"/>
                                          </p:val>
                                        </p:tav>
                                        <p:tav tm="100000">
                                          <p:val>
                                            <p:fltVal val="0"/>
                                          </p:val>
                                        </p:tav>
                                      </p:tavLst>
                                    </p:anim>
                                    <p:anim calcmode="lin" valueType="num">
                                      <p:cBhvr>
                                        <p:cTn id="9" dur="2000" fill="hold"/>
                                        <p:tgtEl>
                                          <p:spTgt spid="3"/>
                                        </p:tgtEl>
                                        <p:attrNameLst>
                                          <p:attrName>ppt_h</p:attrName>
                                        </p:attrNameLst>
                                      </p:cBhvr>
                                      <p:tavLst>
                                        <p:tav tm="0">
                                          <p:val>
                                            <p:fltVal val="0"/>
                                          </p:val>
                                        </p:tav>
                                        <p:tav tm="100000">
                                          <p:val>
                                            <p:strVal val="#ppt_h"/>
                                          </p:val>
                                        </p:tav>
                                      </p:tavLst>
                                    </p:anim>
                                    <p:anim calcmode="lin" valueType="num">
                                      <p:cBhvr>
                                        <p:cTn id="10" dur="2000" fill="hold"/>
                                        <p:tgtEl>
                                          <p:spTgt spid="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adm\Рабочий стол\44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TotalTime>
  <Words>632</Words>
  <Application>Microsoft Office PowerPoint</Application>
  <PresentationFormat>Экран (4:3)</PresentationFormat>
  <Paragraphs>74</Paragraphs>
  <Slides>22</Slides>
  <Notes>1</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22</vt:i4>
      </vt:variant>
    </vt:vector>
  </HeadingPairs>
  <TitlesOfParts>
    <vt:vector size="24" baseType="lpstr">
      <vt:lpstr>Тема Office</vt:lpstr>
      <vt:lpstr>Слайд</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1</dc:creator>
  <cp:lastModifiedBy>1</cp:lastModifiedBy>
  <cp:revision>17</cp:revision>
  <dcterms:created xsi:type="dcterms:W3CDTF">2020-07-15T11:25:39Z</dcterms:created>
  <dcterms:modified xsi:type="dcterms:W3CDTF">2020-07-15T13:29:56Z</dcterms:modified>
</cp:coreProperties>
</file>