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57" r:id="rId5"/>
    <p:sldId id="283" r:id="rId6"/>
    <p:sldId id="258" r:id="rId7"/>
    <p:sldId id="259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80" r:id="rId17"/>
    <p:sldId id="281" r:id="rId18"/>
    <p:sldId id="268" r:id="rId19"/>
    <p:sldId id="270" r:id="rId20"/>
    <p:sldId id="282" r:id="rId21"/>
    <p:sldId id="298" r:id="rId22"/>
    <p:sldId id="285" r:id="rId23"/>
    <p:sldId id="288" r:id="rId24"/>
    <p:sldId id="287" r:id="rId25"/>
    <p:sldId id="286" r:id="rId26"/>
    <p:sldId id="289" r:id="rId27"/>
    <p:sldId id="290" r:id="rId28"/>
    <p:sldId id="291" r:id="rId29"/>
    <p:sldId id="292" r:id="rId30"/>
    <p:sldId id="293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7657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Открытый урок на тему :</a:t>
            </a:r>
            <a:b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«День Солнца»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5143512"/>
            <a:ext cx="53852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Презентацию подготовила учитель географии </a:t>
            </a:r>
          </a:p>
          <a:p>
            <a:r>
              <a:rPr lang="ru-RU" sz="2000" dirty="0" smtClean="0"/>
              <a:t>МКОУ СОУШ им </a:t>
            </a:r>
            <a:r>
              <a:rPr lang="ru-RU" sz="2000" dirty="0" err="1" smtClean="0"/>
              <a:t>А.Ю.Байсултанова</a:t>
            </a:r>
            <a:endParaRPr lang="ru-RU" sz="2000" dirty="0" smtClean="0"/>
          </a:p>
          <a:p>
            <a:r>
              <a:rPr lang="ru-RU" sz="2000" dirty="0" err="1" smtClean="0"/>
              <a:t>Башиева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Асият</a:t>
            </a:r>
            <a:r>
              <a:rPr lang="ru-RU" sz="2000" dirty="0" smtClean="0"/>
              <a:t> </a:t>
            </a:r>
            <a:r>
              <a:rPr lang="ru-RU" sz="2000" dirty="0" err="1" smtClean="0"/>
              <a:t>Хануевна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098" name="Picture 2" descr="C:\Users\Малик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643338" cy="3000396"/>
          </a:xfrm>
          <a:prstGeom prst="rect">
            <a:avLst/>
          </a:prstGeom>
          <a:noFill/>
        </p:spPr>
      </p:pic>
      <p:pic>
        <p:nvPicPr>
          <p:cNvPr id="4099" name="Picture 3" descr="C:\Users\Малик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35743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F8ibnxGd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5429256" y="500042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(Меркурий)</a:t>
            </a:r>
            <a:endParaRPr lang="ru-RU" sz="24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hLYB06R8y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5357818" y="428604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(Венера)</a:t>
            </a:r>
            <a:endParaRPr lang="ru-RU" sz="24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0ldNCM-1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5" name="TextBox 4"/>
          <p:cNvSpPr txBox="1"/>
          <p:nvPr/>
        </p:nvSpPr>
        <p:spPr>
          <a:xfrm>
            <a:off x="5286380" y="357166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(Земля)</a:t>
            </a:r>
            <a:endParaRPr lang="ru-RU" sz="28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120-1404788702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94bRKh5Qm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5572132" y="6000768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(Юпитер)</a:t>
            </a:r>
            <a:endParaRPr lang="ru-RU" sz="20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HX0w3a-_X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</p:spPr>
      </p:pic>
      <p:sp>
        <p:nvSpPr>
          <p:cNvPr id="5" name="TextBox 4"/>
          <p:cNvSpPr txBox="1"/>
          <p:nvPr/>
        </p:nvSpPr>
        <p:spPr>
          <a:xfrm>
            <a:off x="5286380" y="6000768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(Сатурн)</a:t>
            </a:r>
            <a:endParaRPr lang="ru-RU" sz="20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лик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1646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Уран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лик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Нептун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_vtYMlthgc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6" name="TextBox 5"/>
          <p:cNvSpPr txBox="1"/>
          <p:nvPr/>
        </p:nvSpPr>
        <p:spPr>
          <a:xfrm>
            <a:off x="642910" y="6286520"/>
            <a:ext cx="491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(Уран и </a:t>
            </a:r>
            <a:r>
              <a:rPr lang="ru-RU" sz="2000" i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Оберон</a:t>
            </a:r>
            <a:r>
              <a:rPr lang="ru-RU" sz="20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Титания</a:t>
            </a:r>
            <a:r>
              <a:rPr lang="ru-RU" sz="20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Умбриэль</a:t>
            </a:r>
            <a:r>
              <a:rPr lang="ru-RU" sz="20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ru-RU" sz="20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8CGLXLC7HVXLGZ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083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20888"/>
            <a:ext cx="5400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Планеты-карлики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3500438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(Эрида)</a:t>
            </a:r>
            <a:endParaRPr lang="ru-RU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4000504"/>
            <a:ext cx="13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err="1" smtClean="0">
                <a:solidFill>
                  <a:schemeClr val="bg1"/>
                </a:solidFill>
              </a:rPr>
              <a:t>Макемаке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8082" y="214290"/>
            <a:ext cx="92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(Харон)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5338" y="642918"/>
            <a:ext cx="114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(Плутон)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928670"/>
            <a:ext cx="10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err="1" smtClean="0">
                <a:solidFill>
                  <a:schemeClr val="bg1"/>
                </a:solidFill>
              </a:rPr>
              <a:t>Хаумеа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8572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(Церера)</a:t>
            </a:r>
            <a:endParaRPr lang="ru-RU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428625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err="1" smtClean="0">
                <a:solidFill>
                  <a:schemeClr val="bg1"/>
                </a:solidFill>
              </a:rPr>
              <a:t>Дисномия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2000240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err="1" smtClean="0">
                <a:solidFill>
                  <a:schemeClr val="bg1"/>
                </a:solidFill>
              </a:rPr>
              <a:t>Хилака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8604"/>
            <a:ext cx="108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err="1" smtClean="0">
                <a:solidFill>
                  <a:schemeClr val="bg1"/>
                </a:solidFill>
              </a:rPr>
              <a:t>Намака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Формирование целостного взгляда на мир через представление о Солнечной системе.</a:t>
            </a:r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4000" dirty="0" smtClean="0"/>
              <a:t>Задачи урока:</a:t>
            </a:r>
          </a:p>
          <a:p>
            <a:r>
              <a:rPr lang="ru-RU" sz="4000" dirty="0" smtClean="0"/>
              <a:t>- </a:t>
            </a:r>
            <a:r>
              <a:rPr lang="ru-RU" sz="2900" dirty="0" smtClean="0"/>
              <a:t>Дать представление о планетах Солнечной системы.</a:t>
            </a:r>
          </a:p>
          <a:p>
            <a:r>
              <a:rPr lang="ru-RU" sz="2900" dirty="0" smtClean="0"/>
              <a:t>- Создать условия для развития памяти, внимания, логического мышления.</a:t>
            </a:r>
          </a:p>
          <a:p>
            <a:r>
              <a:rPr lang="ru-RU" sz="2900" dirty="0" smtClean="0"/>
              <a:t>- Пробудить интерес к познанию окружающего мира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лик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Солнце — это звезда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lnSpcReduction="10000"/>
          </a:bodyPr>
          <a:lstStyle/>
          <a:p>
            <a:pPr lvl="0" fontAlgn="base"/>
            <a:r>
              <a:rPr lang="ru-RU" dirty="0" smtClean="0"/>
              <a:t>- не вращается вокруг другой звезды, как планета;</a:t>
            </a:r>
          </a:p>
          <a:p>
            <a:pPr lvl="0" fontAlgn="base"/>
            <a:r>
              <a:rPr lang="ru-RU" dirty="0" smtClean="0"/>
              <a:t>- в составе звезд преобладает водород и гелий, газы. В Солнце чуть более 73% составляет водород, почти 25% гелий, остальные 2% прочие газы и некоторые металлы.</a:t>
            </a:r>
          </a:p>
          <a:p>
            <a:pPr>
              <a:buNone/>
            </a:pPr>
            <a:r>
              <a:rPr lang="ru-RU" dirty="0" smtClean="0"/>
              <a:t>По всему видно, что Солнце - звезда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357167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28604"/>
            <a:ext cx="772596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Хотя и Солнце вращается вокруг своей оси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которую сложно отследить, но </a:t>
            </a:r>
            <a:r>
              <a:rPr lang="ru-RU" sz="3200" dirty="0" smtClean="0"/>
              <a:t>оно:</a:t>
            </a:r>
            <a:r>
              <a:rPr lang="ru-RU" sz="3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Вращение Земли вокруг Солнца</a:t>
            </a:r>
            <a:endParaRPr lang="ru-RU" sz="4000" dirty="0"/>
          </a:p>
        </p:txBody>
      </p:sp>
      <p:pic>
        <p:nvPicPr>
          <p:cNvPr id="5" name="Рисунок 4" descr="http://festival.1september.ru/articles/525770/img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3582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07234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Земля вращается вокруг оси с запада на восток, ось наклонена к плоскости орбиты под углом 66,5</a:t>
            </a:r>
            <a:r>
              <a:rPr lang="ru-RU" sz="2400" dirty="0" smtClean="0">
                <a:sym typeface="Symbol" pitchFamily="18" charset="2"/>
              </a:rPr>
              <a:t> 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/>
              <a:t>Вращение влияет на форму Земли: она сплюснута у полюсов на 22 км.</a:t>
            </a:r>
          </a:p>
          <a:p>
            <a:pPr lvl="0"/>
            <a:r>
              <a:rPr lang="ru-RU" sz="2400" dirty="0" smtClean="0"/>
              <a:t>Из-за вращения Земли все движущиеся по её поверхности тела отклоняются в Северном полушарии вправо, а в </a:t>
            </a:r>
            <a:r>
              <a:rPr lang="ru-RU" sz="2400" dirty="0" err="1" smtClean="0"/>
              <a:t>Южном-влево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Благодаря вращению Земли происходит смена дня и ночи (сутки).</a:t>
            </a:r>
          </a:p>
          <a:p>
            <a:pPr lvl="0"/>
            <a:r>
              <a:rPr lang="ru-RU" sz="2400" dirty="0" smtClean="0"/>
              <a:t>Смена часовых поясов.</a:t>
            </a:r>
            <a:endParaRPr lang="ru-RU" sz="24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/>
              <a:t>Земля совершает оборот вокруг Солнца за год (365 суток, 6 часов, 9 минут, 9 секунд)</a:t>
            </a:r>
          </a:p>
          <a:p>
            <a:r>
              <a:rPr lang="ru-RU" dirty="0" smtClean="0"/>
              <a:t>Длина орбиты равна 930 млн. км., скорость равна 30 км/сек.</a:t>
            </a:r>
          </a:p>
          <a:p>
            <a:r>
              <a:rPr lang="ru-RU" dirty="0" smtClean="0"/>
              <a:t>Наклон земной оси к плоскости орбиты приводит неравенству дня и ночи на Земле и смене времен года.</a:t>
            </a:r>
          </a:p>
          <a:p>
            <a:r>
              <a:rPr lang="ru-RU" dirty="0" smtClean="0"/>
              <a:t>Дни равноденствия и солнцестояния, ограниченные тропиками и полярными кругами.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Годовое вращение Земли.</a:t>
            </a:r>
            <a:endParaRPr lang="ru-RU" sz="3600" dirty="0"/>
          </a:p>
        </p:txBody>
      </p:sp>
      <p:pic>
        <p:nvPicPr>
          <p:cNvPr id="4" name="Picture 4" descr="Смена времен год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928670"/>
            <a:ext cx="7297138" cy="3571901"/>
          </a:xfrm>
          <a:noFill/>
        </p:spPr>
      </p:pic>
      <p:pic>
        <p:nvPicPr>
          <p:cNvPr id="5" name="Рисунок 4" descr="http://festival.1september.ru/articles/525770/img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43446"/>
            <a:ext cx="6215106" cy="200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Полярная ночь</a:t>
            </a:r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Полярный день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78674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Тепловые пояса</a:t>
            </a:r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Освещение Земли </a:t>
            </a:r>
            <a:r>
              <a:rPr lang="ru-RU" dirty="0" smtClean="0"/>
              <a:t>Солнцем.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57298"/>
          <a:ext cx="8501122" cy="5238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909"/>
                <a:gridCol w="3594250"/>
                <a:gridCol w="3562963"/>
              </a:tblGrid>
              <a:tr h="5994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Северное полушарие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Южное полушарие</a:t>
                      </a:r>
                      <a:endParaRPr lang="ru-RU" dirty="0"/>
                    </a:p>
                  </a:txBody>
                  <a:tcPr/>
                </a:tc>
              </a:tr>
              <a:tr h="1216526">
                <a:tc>
                  <a:txBody>
                    <a:bodyPr/>
                    <a:lstStyle/>
                    <a:p>
                      <a:r>
                        <a:rPr lang="ru-RU" dirty="0" smtClean="0"/>
                        <a:t>22июня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День летнего</a:t>
                      </a:r>
                      <a:r>
                        <a:rPr lang="ru-RU" baseline="0" dirty="0" smtClean="0"/>
                        <a:t> солнцестояния -лето. Солнце в зените над ст., 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23,5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с.ш.) </a:t>
                      </a:r>
                      <a:r>
                        <a:rPr lang="ru-RU" baseline="0" dirty="0" smtClean="0"/>
                        <a:t> день длиннее ночи. На спк(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66,5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с.ш.)</a:t>
                      </a:r>
                      <a:r>
                        <a:rPr lang="ru-RU" baseline="0" dirty="0" smtClean="0"/>
                        <a:t>- полярный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 южном полушарии - зима. День</a:t>
                      </a:r>
                      <a:r>
                        <a:rPr lang="ru-RU" baseline="0" dirty="0" smtClean="0"/>
                        <a:t> короче ночи. За юпк  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66,5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ю.ш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baseline="0" dirty="0" smtClean="0"/>
                        <a:t>-полярная ночь</a:t>
                      </a:r>
                      <a:endParaRPr lang="ru-RU" dirty="0"/>
                    </a:p>
                  </a:txBody>
                  <a:tcPr/>
                </a:tc>
              </a:tr>
              <a:tr h="902547"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r>
                        <a:rPr lang="ru-RU" baseline="0" dirty="0" smtClean="0"/>
                        <a:t> сентября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Солнце</a:t>
                      </a:r>
                      <a:r>
                        <a:rPr lang="ru-RU" baseline="0" dirty="0" smtClean="0"/>
                        <a:t> в зените над экватором.</a:t>
                      </a:r>
                    </a:p>
                    <a:p>
                      <a:r>
                        <a:rPr lang="ru-RU" baseline="0" dirty="0" smtClean="0"/>
                        <a:t>День равен ночи.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Солнце</a:t>
                      </a:r>
                      <a:r>
                        <a:rPr lang="ru-RU" baseline="0" dirty="0" smtClean="0"/>
                        <a:t> в зените над экватором.</a:t>
                      </a:r>
                    </a:p>
                    <a:p>
                      <a:r>
                        <a:rPr lang="ru-RU" baseline="0" dirty="0" smtClean="0"/>
                        <a:t>День равен ночи.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19108">
                <a:tc>
                  <a:txBody>
                    <a:bodyPr/>
                    <a:lstStyle/>
                    <a:p>
                      <a:r>
                        <a:rPr lang="ru-RU" dirty="0" smtClean="0"/>
                        <a:t>22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северном полушарии - зима.</a:t>
                      </a:r>
                    </a:p>
                    <a:p>
                      <a:r>
                        <a:rPr lang="ru-RU" dirty="0" smtClean="0"/>
                        <a:t>День короче ночи. За спк(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66,5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с.ш.)</a:t>
                      </a:r>
                      <a:r>
                        <a:rPr lang="ru-RU" dirty="0" smtClean="0"/>
                        <a:t>-полярная ночь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зимнего солнцестояния.</a:t>
                      </a:r>
                    </a:p>
                    <a:p>
                      <a:r>
                        <a:rPr lang="ru-RU" dirty="0" smtClean="0"/>
                        <a:t>Солнце в зените над ют.,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23,5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ю.ш. </a:t>
                      </a:r>
                      <a:r>
                        <a:rPr lang="ru-RU" dirty="0" smtClean="0"/>
                        <a:t> день длиннее ночи. За юпк</a:t>
                      </a:r>
                      <a:r>
                        <a:rPr lang="ru-RU" baseline="0" dirty="0" smtClean="0"/>
                        <a:t>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66,5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ю.ш</a:t>
                      </a:r>
                      <a:r>
                        <a:rPr kumimoji="0" lang="ru-RU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dirty="0" smtClean="0"/>
                        <a:t>-полярный день</a:t>
                      </a:r>
                      <a:endParaRPr lang="ru-RU" dirty="0"/>
                    </a:p>
                  </a:txBody>
                  <a:tcPr/>
                </a:tc>
              </a:tr>
              <a:tr h="820105">
                <a:tc>
                  <a:txBody>
                    <a:bodyPr/>
                    <a:lstStyle/>
                    <a:p>
                      <a:r>
                        <a:rPr lang="ru-RU" dirty="0" smtClean="0"/>
                        <a:t>21 марта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Солнце</a:t>
                      </a:r>
                      <a:r>
                        <a:rPr lang="ru-RU" baseline="0" dirty="0" smtClean="0"/>
                        <a:t> в зените над экватором.</a:t>
                      </a:r>
                    </a:p>
                    <a:p>
                      <a:r>
                        <a:rPr lang="ru-RU" baseline="0" dirty="0" smtClean="0"/>
                        <a:t>День равен ночи.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Солнце</a:t>
                      </a:r>
                      <a:r>
                        <a:rPr lang="ru-RU" baseline="0" dirty="0" smtClean="0"/>
                        <a:t> в зените над экватором.</a:t>
                      </a:r>
                    </a:p>
                    <a:p>
                      <a:r>
                        <a:rPr lang="ru-RU" baseline="0" dirty="0" smtClean="0"/>
                        <a:t>День равен ночи.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Обучающая:</a:t>
            </a:r>
            <a:endParaRPr lang="ru-RU" dirty="0" smtClean="0"/>
          </a:p>
          <a:p>
            <a:pPr lvl="0"/>
            <a:r>
              <a:rPr lang="ru-RU" dirty="0" smtClean="0"/>
              <a:t>Дать представление о месте Земли во Вселенной и Солнечной системе, причинах вызывающих смену времен года и неравномерность распределения солнечного тепла и света. Познакомить с понятиями: тропики, полярные круги, дни равноденствия и солнцестояния.</a:t>
            </a:r>
          </a:p>
          <a:p>
            <a:r>
              <a:rPr lang="ru-RU" i="1" dirty="0" smtClean="0"/>
              <a:t>Развивающая</a:t>
            </a:r>
            <a:endParaRPr lang="ru-RU" dirty="0" smtClean="0"/>
          </a:p>
          <a:p>
            <a:pPr lvl="0"/>
            <a:r>
              <a:rPr lang="ru-RU" dirty="0" smtClean="0"/>
              <a:t>Уметь анализировать, систематизировать и применять  полученные новые знания</a:t>
            </a:r>
          </a:p>
          <a:p>
            <a:r>
              <a:rPr lang="ru-RU" i="1" dirty="0" smtClean="0"/>
              <a:t>Воспитательная</a:t>
            </a:r>
            <a:endParaRPr lang="ru-RU" dirty="0" smtClean="0"/>
          </a:p>
          <a:p>
            <a:r>
              <a:rPr lang="ru-RU" dirty="0" smtClean="0"/>
              <a:t> Воспитание инициативности и уважения друг к другу.</a:t>
            </a:r>
          </a:p>
          <a:p>
            <a:r>
              <a:rPr lang="ru-RU" u="sng" dirty="0" smtClean="0"/>
              <a:t>Оборудование:</a:t>
            </a:r>
            <a:r>
              <a:rPr lang="ru-RU" dirty="0" smtClean="0"/>
              <a:t> Модель вращения Земли вокруг своей оси и вокруг Солнца, учебники, мультимедиа и презентация.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Земля </a:t>
            </a:r>
            <a:r>
              <a:rPr lang="ru-RU" dirty="0" smtClean="0"/>
              <a:t>участвует в </a:t>
            </a:r>
            <a:r>
              <a:rPr lang="ru-RU" dirty="0" smtClean="0"/>
              <a:t>галактическом и межгалактическом </a:t>
            </a:r>
            <a:r>
              <a:rPr lang="ru-RU" dirty="0" smtClean="0"/>
              <a:t>движении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32037"/>
            <a:ext cx="46434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571612"/>
            <a:ext cx="299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</a:t>
            </a:r>
            <a:r>
              <a:rPr lang="ru-RU" sz="3600" dirty="0" smtClean="0"/>
              <a:t>алактическое</a:t>
            </a:r>
            <a:endParaRPr lang="ru-RU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35768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6" y="1571612"/>
            <a:ext cx="350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Межгалактическое</a:t>
            </a:r>
            <a:endParaRPr lang="ru-RU" sz="3200" dirty="0"/>
          </a:p>
        </p:txBody>
      </p:sp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лик\Desktop\68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8955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Вселенная, Галактика, Солнечная система и Земля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Планеты Солнечной системы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olar_plakat_1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7nLLPX0eX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5" name="TextBox 4"/>
          <p:cNvSpPr txBox="1"/>
          <p:nvPr/>
        </p:nvSpPr>
        <p:spPr>
          <a:xfrm>
            <a:off x="1785918" y="600076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(Солнце)</a:t>
            </a:r>
            <a:endParaRPr lang="ru-RU" sz="2000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VDR-FHYw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57818" y="285728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(Марс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526</Words>
  <Application>Microsoft Office PowerPoint</Application>
  <PresentationFormat>Экран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</vt:lpstr>
      <vt:lpstr>Цели  урока:</vt:lpstr>
      <vt:lpstr>Задачи урока:</vt:lpstr>
      <vt:lpstr>Слайд 4</vt:lpstr>
      <vt:lpstr>Планеты Солнечной системы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Планеты-карлики</vt:lpstr>
      <vt:lpstr>Солнце — это звезда</vt:lpstr>
      <vt:lpstr>Слайд 21</vt:lpstr>
      <vt:lpstr>Вращение Земли вокруг Солнца</vt:lpstr>
      <vt:lpstr>Слайд 23</vt:lpstr>
      <vt:lpstr>Годовое вращение Земли.</vt:lpstr>
      <vt:lpstr>Слайд 25</vt:lpstr>
      <vt:lpstr>Полярная ночь</vt:lpstr>
      <vt:lpstr>Полярный день</vt:lpstr>
      <vt:lpstr>Тепловые пояса</vt:lpstr>
      <vt:lpstr>Освещение Земли Солнцем.</vt:lpstr>
      <vt:lpstr>Земля участвует в галактическом и межгалактическом движении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Малик</dc:creator>
  <cp:lastModifiedBy>Малик</cp:lastModifiedBy>
  <cp:revision>47</cp:revision>
  <dcterms:modified xsi:type="dcterms:W3CDTF">2017-04-14T22:18:32Z</dcterms:modified>
</cp:coreProperties>
</file>